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9"/>
  </p:notesMasterIdLst>
  <p:sldIdLst>
    <p:sldId id="256" r:id="rId2"/>
    <p:sldId id="343" r:id="rId3"/>
    <p:sldId id="344" r:id="rId4"/>
    <p:sldId id="345" r:id="rId5"/>
    <p:sldId id="346" r:id="rId6"/>
    <p:sldId id="347" r:id="rId7"/>
    <p:sldId id="367" r:id="rId8"/>
    <p:sldId id="363" r:id="rId9"/>
    <p:sldId id="371" r:id="rId10"/>
    <p:sldId id="352" r:id="rId11"/>
    <p:sldId id="364" r:id="rId12"/>
    <p:sldId id="353" r:id="rId13"/>
    <p:sldId id="376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6" r:id="rId22"/>
    <p:sldId id="369" r:id="rId23"/>
    <p:sldId id="372" r:id="rId24"/>
    <p:sldId id="373" r:id="rId25"/>
    <p:sldId id="374" r:id="rId26"/>
    <p:sldId id="375" r:id="rId27"/>
    <p:sldId id="377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3" autoAdjust="0"/>
    <p:restoredTop sz="94676" autoAdjust="0"/>
  </p:normalViewPr>
  <p:slideViewPr>
    <p:cSldViewPr>
      <p:cViewPr varScale="1">
        <p:scale>
          <a:sx n="88" d="100"/>
          <a:sy n="88" d="100"/>
        </p:scale>
        <p:origin x="-8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22"/>
    </p:cViewPr>
  </p:sorterViewPr>
  <p:notesViewPr>
    <p:cSldViewPr>
      <p:cViewPr varScale="1">
        <p:scale>
          <a:sx n="70" d="100"/>
          <a:sy n="70" d="100"/>
        </p:scale>
        <p:origin x="-276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5BA10BF5-D22D-4BAC-960B-EE27808D3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CA0C4-8B3F-4F62-ABF7-0E9168B78B72}" type="slidenum">
              <a:rPr lang="en-US"/>
              <a:pPr/>
              <a:t>1</a:t>
            </a:fld>
            <a:endParaRPr lang="en-US"/>
          </a:p>
        </p:txBody>
      </p:sp>
      <p:sp>
        <p:nvSpPr>
          <p:cNvPr id="860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8825" cy="3425825"/>
          </a:xfrm>
          <a:ln/>
        </p:spPr>
      </p:sp>
      <p:sp>
        <p:nvSpPr>
          <p:cNvPr id="8602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</p:spPr>
        <p:txBody>
          <a:bodyPr lIns="92054" tIns="46028" rIns="92054" bIns="46028"/>
          <a:lstStyle/>
          <a:p>
            <a:pPr eaLnBrk="1" hangingPunct="1"/>
            <a:endParaRPr lang="en-US" smtClean="0"/>
          </a:p>
        </p:txBody>
      </p:sp>
      <p:sp>
        <p:nvSpPr>
          <p:cNvPr id="8602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6" tIns="0" rIns="19046" bIns="0" anchor="b"/>
          <a:lstStyle/>
          <a:p>
            <a:pPr algn="r"/>
            <a:fld id="{053F1142-0B09-42B9-B638-683CF78738E2}" type="slidenum">
              <a:rPr lang="en-US" sz="1000" i="1">
                <a:latin typeface="Times New Roman" pitchFamily="18" charset="0"/>
              </a:rPr>
              <a:pPr algn="r"/>
              <a:t>1</a:t>
            </a:fld>
            <a:endParaRPr lang="en-US" sz="1000" i="1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50" y="6350"/>
            <a:ext cx="9118600" cy="683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b="1">
              <a:solidFill>
                <a:srgbClr val="FAFD00"/>
              </a:solidFill>
              <a:latin typeface="Times New Roman" pitchFamily="18" charset="0"/>
            </a:endParaRP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/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Testing:  A Newcomer’s Guide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FF91-9366-4BE1-BE1B-74D604720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3550" y="96838"/>
            <a:ext cx="2241550" cy="6280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" y="96838"/>
            <a:ext cx="6572250" cy="6280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Testing:  A Newcomer’s Guide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297B-ABFD-4E5E-A97D-F435F15D2D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Testing:  A Newcomer’s Guide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C9CD-1C5A-48B5-8292-EF720B45E6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Testing:  A Newcomer’s Guide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ED0E1-600E-44B7-8DC6-5D096FC838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" y="1085850"/>
            <a:ext cx="4406900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406900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Testing:  A Newcomer’s Guide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EC50B-B61B-44C3-B6E7-FC5CFAD1C1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Testing:  A Newcomer’s Guide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D7BD9-D4A3-4C79-A0FD-E1282D752F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Testing:  A Newcomer’s Guide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F3D5F-0F84-401E-8244-71044CBB24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Testing:  A Newcomer’s Guide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16346-FA30-421F-B510-2E457C80EC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Testing:  A Newcomer’s Guide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B7F34-3256-40CF-B12E-8B543F329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Software Testing:  A Newcomer’s Guide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4F9DB-7DED-493F-9222-5C5AB6A5B7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427788"/>
            <a:ext cx="38449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Software Testing:  A Newcomer’s Guide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05275" y="6416675"/>
            <a:ext cx="289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9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2009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4550" y="6405563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790B4B0-3F2D-4BF5-8FF1-15445887F1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8900" y="96838"/>
            <a:ext cx="8966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" y="1085850"/>
            <a:ext cx="896620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 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 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350" y="6350"/>
            <a:ext cx="9118600" cy="683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b="1">
              <a:solidFill>
                <a:srgbClr val="FAFD00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/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Font typeface="Monotype Sorts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5pPr>
      <a:lvl6pPr marL="24574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6pPr>
      <a:lvl7pPr marL="29146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7pPr>
      <a:lvl8pPr marL="33718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8pPr>
      <a:lvl9pPr marL="38290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25146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Using Logic Criterion Feasibility to Reduce Test Set Size While Guaranteeing Double Fault Detection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429000"/>
            <a:ext cx="6477000" cy="3048000"/>
          </a:xfrm>
        </p:spPr>
        <p:txBody>
          <a:bodyPr/>
          <a:lstStyle/>
          <a:p>
            <a:pPr eaLnBrk="1" hangingPunct="1"/>
            <a:r>
              <a:rPr lang="en-US" dirty="0" smtClean="0"/>
              <a:t>Gary Kaminski and Paul </a:t>
            </a:r>
            <a:r>
              <a:rPr lang="en-US" dirty="0" err="1" smtClean="0"/>
              <a:t>Ammann</a:t>
            </a:r>
            <a:endParaRPr lang="en-US" dirty="0" smtClean="0"/>
          </a:p>
          <a:p>
            <a:pPr eaLnBrk="1" hangingPunct="1"/>
            <a:r>
              <a:rPr lang="en-US" dirty="0" smtClean="0"/>
              <a:t>Software Engineering Group</a:t>
            </a:r>
          </a:p>
          <a:p>
            <a:pPr eaLnBrk="1" hangingPunct="1"/>
            <a:r>
              <a:rPr lang="en-US" dirty="0" smtClean="0"/>
              <a:t>George Mason University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000" dirty="0" smtClean="0"/>
              <a:t>Presented at Mutation 2009</a:t>
            </a:r>
          </a:p>
          <a:p>
            <a:pPr eaLnBrk="1" hangingPunct="1"/>
            <a:r>
              <a:rPr lang="en-US" sz="2000" dirty="0" smtClean="0"/>
              <a:t> April 4, 2009</a:t>
            </a:r>
          </a:p>
          <a:p>
            <a:pPr eaLnBrk="1" hangingPunct="1"/>
            <a:r>
              <a:rPr lang="en-US" sz="2000" dirty="0" smtClean="0"/>
              <a:t>Denver, Colorado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36EE1C-1E89-43D9-89AF-FE3447C2B42B}" type="slidenum">
              <a:rPr lang="en-US"/>
              <a:pPr/>
              <a:t>10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96838"/>
            <a:ext cx="8966200" cy="1046162"/>
          </a:xfrm>
        </p:spPr>
        <p:txBody>
          <a:bodyPr/>
          <a:lstStyle/>
          <a:p>
            <a:pPr eaLnBrk="1" hangingPunct="1"/>
            <a:r>
              <a:rPr lang="en-US" dirty="0" smtClean="0"/>
              <a:t>Minimal-MUMCUT Criterion</a:t>
            </a:r>
            <a:br>
              <a:rPr lang="en-US" dirty="0" smtClean="0"/>
            </a:br>
            <a:r>
              <a:rPr lang="en-US" dirty="0" smtClean="0"/>
              <a:t>Kaminski/</a:t>
            </a:r>
            <a:r>
              <a:rPr lang="en-US" dirty="0" err="1" smtClean="0"/>
              <a:t>Ammann</a:t>
            </a:r>
            <a:r>
              <a:rPr lang="en-US" dirty="0" smtClean="0"/>
              <a:t> (ICST 2009)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Minimal-MUMCUT uses low level </a:t>
            </a:r>
            <a:r>
              <a:rPr lang="en-US" u="sng" dirty="0" smtClean="0">
                <a:solidFill>
                  <a:schemeClr val="tx2"/>
                </a:solidFill>
              </a:rPr>
              <a:t>criterion feasibility analysis</a:t>
            </a:r>
          </a:p>
          <a:p>
            <a:pPr lvl="1" eaLnBrk="1" hangingPunct="1"/>
            <a:r>
              <a:rPr lang="en-US" sz="2400" dirty="0" smtClean="0"/>
              <a:t>Adds CUTPNFP and MNFP only when necessary</a:t>
            </a:r>
          </a:p>
          <a:p>
            <a:pPr eaLnBrk="1" hangingPunct="1"/>
            <a:r>
              <a:rPr lang="en-US" dirty="0" smtClean="0"/>
              <a:t>Minimal-MUMCUT guarantees detecting LIF, LRF, LOF</a:t>
            </a:r>
          </a:p>
          <a:p>
            <a:pPr lvl="1" eaLnBrk="1" hangingPunct="1"/>
            <a:r>
              <a:rPr lang="en-US" sz="2400" dirty="0" smtClean="0"/>
              <a:t>And thus all 9 faults in the hierarchy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dirty="0" smtClean="0"/>
          </a:p>
        </p:txBody>
      </p:sp>
      <p:grpSp>
        <p:nvGrpSpPr>
          <p:cNvPr id="2" name="Group 41"/>
          <p:cNvGrpSpPr>
            <a:grpSpLocks noChangeAspect="1"/>
          </p:cNvGrpSpPr>
          <p:nvPr/>
        </p:nvGrpSpPr>
        <p:grpSpPr bwMode="auto">
          <a:xfrm>
            <a:off x="533400" y="3581400"/>
            <a:ext cx="8115300" cy="2743200"/>
            <a:chOff x="-493" y="3180"/>
            <a:chExt cx="10723" cy="3394"/>
          </a:xfrm>
        </p:grpSpPr>
        <p:sp>
          <p:nvSpPr>
            <p:cNvPr id="12294" name="AutoShape 42"/>
            <p:cNvSpPr>
              <a:spLocks noChangeAspect="1" noChangeArrowheads="1"/>
            </p:cNvSpPr>
            <p:nvPr/>
          </p:nvSpPr>
          <p:spPr bwMode="auto">
            <a:xfrm>
              <a:off x="-493" y="3180"/>
              <a:ext cx="10723" cy="3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Line 48"/>
            <p:cNvSpPr>
              <a:spLocks noChangeShapeType="1"/>
            </p:cNvSpPr>
            <p:nvPr/>
          </p:nvSpPr>
          <p:spPr bwMode="auto">
            <a:xfrm flipV="1">
              <a:off x="3903" y="4568"/>
              <a:ext cx="516" cy="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Line 50"/>
            <p:cNvSpPr>
              <a:spLocks noChangeShapeType="1"/>
            </p:cNvSpPr>
            <p:nvPr/>
          </p:nvSpPr>
          <p:spPr bwMode="auto">
            <a:xfrm>
              <a:off x="5966" y="4568"/>
              <a:ext cx="688" cy="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Oval 53"/>
            <p:cNvSpPr>
              <a:spLocks noChangeArrowheads="1"/>
            </p:cNvSpPr>
            <p:nvPr/>
          </p:nvSpPr>
          <p:spPr bwMode="auto">
            <a:xfrm>
              <a:off x="4419" y="3643"/>
              <a:ext cx="1547" cy="185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CUTPNFP</a:t>
              </a:r>
            </a:p>
            <a:p>
              <a:pPr algn="ctr"/>
              <a:r>
                <a:rPr lang="en-US" sz="1100" dirty="0">
                  <a:solidFill>
                    <a:srgbClr val="000000"/>
                  </a:solidFill>
                  <a:latin typeface="Times New Roman" pitchFamily="18" charset="0"/>
                </a:rPr>
                <a:t>feasible?</a:t>
              </a:r>
              <a:endParaRPr lang="en-US" dirty="0"/>
            </a:p>
          </p:txBody>
        </p:sp>
        <p:sp>
          <p:nvSpPr>
            <p:cNvPr id="12298" name="Oval 54"/>
            <p:cNvSpPr>
              <a:spLocks noChangeArrowheads="1"/>
            </p:cNvSpPr>
            <p:nvPr/>
          </p:nvSpPr>
          <p:spPr bwMode="auto">
            <a:xfrm>
              <a:off x="6655" y="3180"/>
              <a:ext cx="1546" cy="27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/>
              <a:endParaRPr lang="en-US" sz="120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/>
              <a:endParaRPr lang="en-US" sz="120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100">
                  <a:solidFill>
                    <a:srgbClr val="000000"/>
                  </a:solidFill>
                  <a:latin typeface="Times New Roman" pitchFamily="18" charset="0"/>
                </a:rPr>
                <a:t>MNFP</a:t>
              </a:r>
              <a:endParaRPr lang="en-US"/>
            </a:p>
          </p:txBody>
        </p:sp>
        <p:sp>
          <p:nvSpPr>
            <p:cNvPr id="12299" name="Line 55"/>
            <p:cNvSpPr>
              <a:spLocks noChangeShapeType="1"/>
            </p:cNvSpPr>
            <p:nvPr/>
          </p:nvSpPr>
          <p:spPr bwMode="auto">
            <a:xfrm>
              <a:off x="8201" y="4568"/>
              <a:ext cx="516" cy="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Rectangle 56"/>
            <p:cNvSpPr>
              <a:spLocks noChangeArrowheads="1"/>
            </p:cNvSpPr>
            <p:nvPr/>
          </p:nvSpPr>
          <p:spPr bwMode="auto">
            <a:xfrm>
              <a:off x="8717" y="4112"/>
              <a:ext cx="1513" cy="7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Test Set =</a:t>
              </a:r>
            </a:p>
            <a:p>
              <a:pPr algn="ctr"/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</a:rPr>
                <a:t>MUTP + MNFP</a:t>
              </a:r>
              <a:endParaRPr lang="en-US"/>
            </a:p>
          </p:txBody>
        </p:sp>
        <p:sp>
          <p:nvSpPr>
            <p:cNvPr id="12301" name="Line 59"/>
            <p:cNvSpPr>
              <a:spLocks noChangeShapeType="1"/>
            </p:cNvSpPr>
            <p:nvPr/>
          </p:nvSpPr>
          <p:spPr bwMode="auto">
            <a:xfrm>
              <a:off x="2527" y="4568"/>
              <a:ext cx="516" cy="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Rectangle 60"/>
            <p:cNvSpPr>
              <a:spLocks noChangeArrowheads="1"/>
            </p:cNvSpPr>
            <p:nvPr/>
          </p:nvSpPr>
          <p:spPr bwMode="auto">
            <a:xfrm>
              <a:off x="3043" y="3951"/>
              <a:ext cx="860" cy="12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 dirty="0">
                  <a:solidFill>
                    <a:srgbClr val="000000"/>
                  </a:solidFill>
                  <a:latin typeface="Times New Roman" pitchFamily="18" charset="0"/>
                </a:rPr>
                <a:t>For Each Literal In Term</a:t>
              </a:r>
              <a:endParaRPr lang="en-US" dirty="0"/>
            </a:p>
          </p:txBody>
        </p:sp>
        <p:sp>
          <p:nvSpPr>
            <p:cNvPr id="12303" name="Line 64"/>
            <p:cNvSpPr>
              <a:spLocks noChangeShapeType="1"/>
            </p:cNvSpPr>
            <p:nvPr/>
          </p:nvSpPr>
          <p:spPr bwMode="auto">
            <a:xfrm>
              <a:off x="5106" y="5494"/>
              <a:ext cx="1" cy="463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Rectangle 65"/>
            <p:cNvSpPr>
              <a:spLocks noChangeArrowheads="1"/>
            </p:cNvSpPr>
            <p:nvPr/>
          </p:nvSpPr>
          <p:spPr bwMode="auto">
            <a:xfrm>
              <a:off x="4877" y="5957"/>
              <a:ext cx="1700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Times New Roman" pitchFamily="18" charset="0"/>
                </a:rPr>
                <a:t>Test Set =</a:t>
              </a: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Times New Roman" pitchFamily="18" charset="0"/>
                </a:rPr>
                <a:t>MUTP + CUTPNFP</a:t>
              </a:r>
              <a:endParaRPr lang="en-US" dirty="0"/>
            </a:p>
          </p:txBody>
        </p:sp>
        <p:sp>
          <p:nvSpPr>
            <p:cNvPr id="12305" name="Oval 51"/>
            <p:cNvSpPr>
              <a:spLocks noChangeArrowheads="1"/>
            </p:cNvSpPr>
            <p:nvPr/>
          </p:nvSpPr>
          <p:spPr bwMode="auto">
            <a:xfrm>
              <a:off x="866" y="3957"/>
              <a:ext cx="1676" cy="108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   MUTP     </a:t>
              </a:r>
            </a:p>
            <a:p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  feasible?</a:t>
              </a:r>
              <a:endParaRPr lang="en-US" dirty="0"/>
            </a:p>
          </p:txBody>
        </p:sp>
        <p:sp>
          <p:nvSpPr>
            <p:cNvPr id="12306" name="Line 57"/>
            <p:cNvSpPr>
              <a:spLocks noChangeShapeType="1"/>
            </p:cNvSpPr>
            <p:nvPr/>
          </p:nvSpPr>
          <p:spPr bwMode="auto">
            <a:xfrm>
              <a:off x="1621" y="5032"/>
              <a:ext cx="2" cy="467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Rectangle 66"/>
            <p:cNvSpPr>
              <a:spLocks noChangeArrowheads="1"/>
            </p:cNvSpPr>
            <p:nvPr/>
          </p:nvSpPr>
          <p:spPr bwMode="auto">
            <a:xfrm>
              <a:off x="1017" y="5498"/>
              <a:ext cx="1734" cy="6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Times New Roman" pitchFamily="18" charset="0"/>
                </a:rPr>
                <a:t>Test Set =</a:t>
              </a:r>
            </a:p>
            <a:p>
              <a:pPr algn="ctr"/>
              <a:r>
                <a:rPr lang="en-US" sz="900" dirty="0">
                  <a:solidFill>
                    <a:srgbClr val="000000"/>
                  </a:solidFill>
                  <a:latin typeface="Times New Roman" pitchFamily="18" charset="0"/>
                </a:rPr>
                <a:t>MUTP  +  NFP</a:t>
              </a:r>
              <a:endParaRPr lang="en-US" dirty="0"/>
            </a:p>
          </p:txBody>
        </p:sp>
        <p:sp>
          <p:nvSpPr>
            <p:cNvPr id="12308" name="Line 52"/>
            <p:cNvSpPr>
              <a:spLocks noChangeShapeType="1"/>
            </p:cNvSpPr>
            <p:nvPr/>
          </p:nvSpPr>
          <p:spPr bwMode="auto">
            <a:xfrm>
              <a:off x="413" y="4578"/>
              <a:ext cx="516" cy="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Rectangle 49"/>
            <p:cNvSpPr>
              <a:spLocks noChangeArrowheads="1"/>
            </p:cNvSpPr>
            <p:nvPr/>
          </p:nvSpPr>
          <p:spPr bwMode="auto">
            <a:xfrm>
              <a:off x="-493" y="4267"/>
              <a:ext cx="860" cy="7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Times New Roman" pitchFamily="18" charset="0"/>
                </a:rPr>
                <a:t>For Each Term</a:t>
              </a:r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0878A6-5D2F-4BBD-9F1C-A50EA6D6B48A}" type="slidenum">
              <a:rPr lang="en-US"/>
              <a:pPr/>
              <a:t>11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96838"/>
            <a:ext cx="8966200" cy="1503362"/>
          </a:xfrm>
        </p:spPr>
        <p:txBody>
          <a:bodyPr/>
          <a:lstStyle/>
          <a:p>
            <a:pPr eaLnBrk="1" hangingPunct="1"/>
            <a:r>
              <a:rPr lang="en-US" sz="4400" dirty="0" smtClean="0"/>
              <a:t>First Result: </a:t>
            </a:r>
            <a:br>
              <a:rPr lang="en-US" sz="4400" dirty="0" smtClean="0"/>
            </a:br>
            <a:r>
              <a:rPr lang="en-US" sz="4400" dirty="0" smtClean="0"/>
              <a:t>What About the Double Faults?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966200" cy="5291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200" dirty="0" smtClean="0"/>
              <a:t>  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MUMCUT vs. Minimal-MUMCUT</a:t>
            </a:r>
          </a:p>
          <a:p>
            <a:pPr lvl="1" eaLnBrk="1" hangingPunct="1"/>
            <a:r>
              <a:rPr lang="en-US" sz="2800" dirty="0" smtClean="0"/>
              <a:t>Exactly the same detection for double faults</a:t>
            </a:r>
          </a:p>
          <a:p>
            <a:pPr lvl="1" eaLnBrk="1" hangingPunct="1"/>
            <a:r>
              <a:rPr lang="en-US" sz="2800" dirty="0" smtClean="0"/>
              <a:t>Detect 75 of 81 possible double fault types</a:t>
            </a:r>
          </a:p>
          <a:p>
            <a:pPr lvl="1"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Both MUMCUT and Minimal-MUMCUT</a:t>
            </a:r>
          </a:p>
          <a:p>
            <a:pPr lvl="1" eaLnBrk="1" hangingPunct="1"/>
            <a:r>
              <a:rPr lang="en-US" sz="2800" dirty="0" smtClean="0"/>
              <a:t> May miss 6 of 81 possible double fault types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4191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514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864E8E-614B-40C9-BDF0-0609D806DDB7}" type="slidenum">
              <a:rPr lang="en-US"/>
              <a:pPr/>
              <a:t>12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Closer Look: Role of Infeasibility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3 cases for Minimal-MUMCUT (and MUMCUT)</a:t>
            </a:r>
          </a:p>
          <a:p>
            <a:pPr eaLnBrk="1" hangingPunct="1"/>
            <a:r>
              <a:rPr lang="en-US" dirty="0" smtClean="0"/>
              <a:t>If MUTP feasible: All double faults detected</a:t>
            </a:r>
          </a:p>
          <a:p>
            <a:pPr eaLnBrk="1" hangingPunct="1"/>
            <a:r>
              <a:rPr lang="en-US" dirty="0" smtClean="0"/>
              <a:t>If MUTP infeasible, but CUTPNFP feasible:</a:t>
            </a:r>
          </a:p>
          <a:p>
            <a:pPr lvl="1" eaLnBrk="1" hangingPunct="1"/>
            <a:r>
              <a:rPr lang="en-US" dirty="0" smtClean="0"/>
              <a:t> Only potentially undetected double fault is a LIF-LIF where </a:t>
            </a:r>
          </a:p>
          <a:p>
            <a:pPr lvl="1" eaLnBrk="1" hangingPunct="1"/>
            <a:r>
              <a:rPr lang="en-US" dirty="0" smtClean="0"/>
              <a:t> Each LIF occurs in a MUTP infeasible term </a:t>
            </a:r>
          </a:p>
          <a:p>
            <a:pPr lvl="2" eaLnBrk="1" hangingPunct="1"/>
            <a:r>
              <a:rPr lang="en-US" dirty="0" smtClean="0"/>
              <a:t>Means each individual LIF is an equivalent fault</a:t>
            </a:r>
          </a:p>
          <a:p>
            <a:pPr eaLnBrk="1" hangingPunct="1"/>
            <a:r>
              <a:rPr lang="en-US" dirty="0" smtClean="0"/>
              <a:t>Otherwise, 6 double fault types may go undetected</a:t>
            </a:r>
          </a:p>
        </p:txBody>
      </p:sp>
      <p:grpSp>
        <p:nvGrpSpPr>
          <p:cNvPr id="2" name="Group 52"/>
          <p:cNvGrpSpPr>
            <a:grpSpLocks noChangeAspect="1"/>
          </p:cNvGrpSpPr>
          <p:nvPr/>
        </p:nvGrpSpPr>
        <p:grpSpPr bwMode="auto">
          <a:xfrm>
            <a:off x="762000" y="3962400"/>
            <a:ext cx="8115300" cy="2497138"/>
            <a:chOff x="-493" y="3180"/>
            <a:chExt cx="10723" cy="3394"/>
          </a:xfrm>
        </p:grpSpPr>
        <p:sp>
          <p:nvSpPr>
            <p:cNvPr id="13318" name="AutoShape 53"/>
            <p:cNvSpPr>
              <a:spLocks noChangeAspect="1" noChangeArrowheads="1"/>
            </p:cNvSpPr>
            <p:nvPr/>
          </p:nvSpPr>
          <p:spPr bwMode="auto">
            <a:xfrm>
              <a:off x="-493" y="3180"/>
              <a:ext cx="10723" cy="3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Line 48"/>
            <p:cNvSpPr>
              <a:spLocks noChangeShapeType="1"/>
            </p:cNvSpPr>
            <p:nvPr/>
          </p:nvSpPr>
          <p:spPr bwMode="auto">
            <a:xfrm flipV="1">
              <a:off x="3903" y="4568"/>
              <a:ext cx="516" cy="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Line 50"/>
            <p:cNvSpPr>
              <a:spLocks noChangeShapeType="1"/>
            </p:cNvSpPr>
            <p:nvPr/>
          </p:nvSpPr>
          <p:spPr bwMode="auto">
            <a:xfrm>
              <a:off x="5966" y="4568"/>
              <a:ext cx="688" cy="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Oval 53"/>
            <p:cNvSpPr>
              <a:spLocks noChangeArrowheads="1"/>
            </p:cNvSpPr>
            <p:nvPr/>
          </p:nvSpPr>
          <p:spPr bwMode="auto">
            <a:xfrm>
              <a:off x="4419" y="3643"/>
              <a:ext cx="1547" cy="185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CUTPNFP</a:t>
              </a:r>
            </a:p>
            <a:p>
              <a:pPr algn="ctr"/>
              <a:r>
                <a:rPr lang="en-US" sz="1100">
                  <a:solidFill>
                    <a:srgbClr val="000000"/>
                  </a:solidFill>
                  <a:latin typeface="Times New Roman" pitchFamily="18" charset="0"/>
                </a:rPr>
                <a:t>feasible?</a:t>
              </a:r>
              <a:endParaRPr lang="en-US"/>
            </a:p>
          </p:txBody>
        </p:sp>
        <p:sp>
          <p:nvSpPr>
            <p:cNvPr id="13322" name="Oval 54"/>
            <p:cNvSpPr>
              <a:spLocks noChangeArrowheads="1"/>
            </p:cNvSpPr>
            <p:nvPr/>
          </p:nvSpPr>
          <p:spPr bwMode="auto">
            <a:xfrm>
              <a:off x="6655" y="3180"/>
              <a:ext cx="1546" cy="27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/>
              <a:endParaRPr lang="en-US" sz="120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/>
              <a:endParaRPr lang="en-US" sz="120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100">
                  <a:solidFill>
                    <a:srgbClr val="000000"/>
                  </a:solidFill>
                  <a:latin typeface="Times New Roman" pitchFamily="18" charset="0"/>
                </a:rPr>
                <a:t>MNFP</a:t>
              </a:r>
              <a:endParaRPr lang="en-US"/>
            </a:p>
          </p:txBody>
        </p:sp>
        <p:sp>
          <p:nvSpPr>
            <p:cNvPr id="13323" name="Line 55"/>
            <p:cNvSpPr>
              <a:spLocks noChangeShapeType="1"/>
            </p:cNvSpPr>
            <p:nvPr/>
          </p:nvSpPr>
          <p:spPr bwMode="auto">
            <a:xfrm>
              <a:off x="8201" y="4568"/>
              <a:ext cx="516" cy="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Rectangle 56"/>
            <p:cNvSpPr>
              <a:spLocks noChangeArrowheads="1"/>
            </p:cNvSpPr>
            <p:nvPr/>
          </p:nvSpPr>
          <p:spPr bwMode="auto">
            <a:xfrm>
              <a:off x="8717" y="4112"/>
              <a:ext cx="1513" cy="7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6 double fault types undetected</a:t>
              </a:r>
              <a:endParaRPr lang="en-US" sz="1200"/>
            </a:p>
          </p:txBody>
        </p:sp>
        <p:sp>
          <p:nvSpPr>
            <p:cNvPr id="13325" name="Line 59"/>
            <p:cNvSpPr>
              <a:spLocks noChangeShapeType="1"/>
            </p:cNvSpPr>
            <p:nvPr/>
          </p:nvSpPr>
          <p:spPr bwMode="auto">
            <a:xfrm>
              <a:off x="2527" y="4568"/>
              <a:ext cx="516" cy="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Rectangle 60"/>
            <p:cNvSpPr>
              <a:spLocks noChangeArrowheads="1"/>
            </p:cNvSpPr>
            <p:nvPr/>
          </p:nvSpPr>
          <p:spPr bwMode="auto">
            <a:xfrm>
              <a:off x="3043" y="3951"/>
              <a:ext cx="860" cy="12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Times New Roman" pitchFamily="18" charset="0"/>
                </a:rPr>
                <a:t>For Each Literal In Term</a:t>
              </a:r>
              <a:endParaRPr lang="en-US"/>
            </a:p>
          </p:txBody>
        </p:sp>
        <p:sp>
          <p:nvSpPr>
            <p:cNvPr id="13327" name="Line 64"/>
            <p:cNvSpPr>
              <a:spLocks noChangeShapeType="1"/>
            </p:cNvSpPr>
            <p:nvPr/>
          </p:nvSpPr>
          <p:spPr bwMode="auto">
            <a:xfrm>
              <a:off x="5106" y="5494"/>
              <a:ext cx="1" cy="463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Rectangle 65"/>
            <p:cNvSpPr>
              <a:spLocks noChangeArrowheads="1"/>
            </p:cNvSpPr>
            <p:nvPr/>
          </p:nvSpPr>
          <p:spPr bwMode="auto">
            <a:xfrm>
              <a:off x="4877" y="5957"/>
              <a:ext cx="1700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Only LIF-LIF undetected</a:t>
              </a:r>
              <a:endParaRPr lang="en-US" sz="1200"/>
            </a:p>
          </p:txBody>
        </p:sp>
        <p:sp>
          <p:nvSpPr>
            <p:cNvPr id="13329" name="Oval 51"/>
            <p:cNvSpPr>
              <a:spLocks noChangeArrowheads="1"/>
            </p:cNvSpPr>
            <p:nvPr/>
          </p:nvSpPr>
          <p:spPr bwMode="auto">
            <a:xfrm>
              <a:off x="866" y="3957"/>
              <a:ext cx="1676" cy="108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  MUTP     </a:t>
              </a:r>
            </a:p>
            <a:p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 feasible?</a:t>
              </a:r>
              <a:endParaRPr lang="en-US"/>
            </a:p>
          </p:txBody>
        </p:sp>
        <p:sp>
          <p:nvSpPr>
            <p:cNvPr id="13330" name="Line 57"/>
            <p:cNvSpPr>
              <a:spLocks noChangeShapeType="1"/>
            </p:cNvSpPr>
            <p:nvPr/>
          </p:nvSpPr>
          <p:spPr bwMode="auto">
            <a:xfrm>
              <a:off x="1621" y="5032"/>
              <a:ext cx="2" cy="467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Rectangle 66"/>
            <p:cNvSpPr>
              <a:spLocks noChangeArrowheads="1"/>
            </p:cNvSpPr>
            <p:nvPr/>
          </p:nvSpPr>
          <p:spPr bwMode="auto">
            <a:xfrm>
              <a:off x="1017" y="5498"/>
              <a:ext cx="1734" cy="6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All double faults detected</a:t>
              </a:r>
              <a:endParaRPr lang="en-US" sz="1200"/>
            </a:p>
          </p:txBody>
        </p:sp>
        <p:sp>
          <p:nvSpPr>
            <p:cNvPr id="13332" name="Line 52"/>
            <p:cNvSpPr>
              <a:spLocks noChangeShapeType="1"/>
            </p:cNvSpPr>
            <p:nvPr/>
          </p:nvSpPr>
          <p:spPr bwMode="auto">
            <a:xfrm>
              <a:off x="413" y="4578"/>
              <a:ext cx="516" cy="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Rectangle 49"/>
            <p:cNvSpPr>
              <a:spLocks noChangeArrowheads="1"/>
            </p:cNvSpPr>
            <p:nvPr/>
          </p:nvSpPr>
          <p:spPr bwMode="auto">
            <a:xfrm>
              <a:off x="-493" y="4267"/>
              <a:ext cx="860" cy="7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Times New Roman" pitchFamily="18" charset="0"/>
                </a:rPr>
                <a:t>For Each Term</a:t>
              </a:r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0878A6-5D2F-4BBD-9F1C-A50EA6D6B48A}" type="slidenum">
              <a:rPr lang="en-US"/>
              <a:pPr/>
              <a:t>13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Question: </a:t>
            </a:r>
            <a:br>
              <a:rPr lang="en-US" dirty="0" smtClean="0"/>
            </a:br>
            <a:r>
              <a:rPr lang="en-US" dirty="0" smtClean="0"/>
              <a:t>How to Handle 6 Undetected Double Faults?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Coverage criteria approach: </a:t>
            </a:r>
          </a:p>
          <a:p>
            <a:pPr lvl="1" eaLnBrk="1" hangingPunct="1"/>
            <a:r>
              <a:rPr lang="en-US" sz="2400" dirty="0" smtClean="0"/>
              <a:t> Develop suitable criteria and apply in all cases (Lau et al)</a:t>
            </a:r>
          </a:p>
          <a:p>
            <a:pPr lvl="1" eaLnBrk="1" hangingPunct="1"/>
            <a:r>
              <a:rPr lang="en-US" sz="2400" dirty="0" smtClean="0"/>
              <a:t>Example:</a:t>
            </a:r>
          </a:p>
          <a:p>
            <a:pPr lvl="2" eaLnBrk="1" hangingPunct="1"/>
            <a:r>
              <a:rPr lang="en-US" dirty="0" smtClean="0"/>
              <a:t>SMOTP: Supplementary Multiple Overlapping True Points</a:t>
            </a:r>
          </a:p>
          <a:p>
            <a:pPr lvl="2" eaLnBrk="1" hangingPunct="1"/>
            <a:r>
              <a:rPr lang="en-US" dirty="0" smtClean="0"/>
              <a:t>Detects LIF-LIF double fault, but is very expensive</a:t>
            </a:r>
          </a:p>
          <a:p>
            <a:pPr lvl="1" eaLnBrk="1" hangingPunct="1"/>
            <a:r>
              <a:rPr lang="en-US" sz="2400" dirty="0" smtClean="0"/>
              <a:t>Similar strategy for other 5 undetected double faults</a:t>
            </a:r>
          </a:p>
          <a:p>
            <a:pPr eaLnBrk="1" hangingPunct="1"/>
            <a:r>
              <a:rPr lang="en-US" dirty="0" smtClean="0"/>
              <a:t>Alternate approach:</a:t>
            </a:r>
          </a:p>
          <a:p>
            <a:pPr lvl="1" eaLnBrk="1" hangingPunct="1"/>
            <a:r>
              <a:rPr lang="en-US" sz="2400" dirty="0" smtClean="0"/>
              <a:t>Look at actual artifacts under test</a:t>
            </a:r>
          </a:p>
          <a:p>
            <a:pPr lvl="2" eaLnBrk="1" hangingPunct="1"/>
            <a:r>
              <a:rPr lang="en-US" sz="2400" dirty="0" smtClean="0"/>
              <a:t>See if there is a problem</a:t>
            </a:r>
          </a:p>
          <a:p>
            <a:pPr lvl="2" eaLnBrk="1" hangingPunct="1"/>
            <a:r>
              <a:rPr lang="en-US" sz="2400" dirty="0" smtClean="0"/>
              <a:t>If so, handle it; </a:t>
            </a:r>
          </a:p>
          <a:p>
            <a:pPr lvl="2" eaLnBrk="1" hangingPunct="1"/>
            <a:r>
              <a:rPr lang="en-US" sz="2400" dirty="0" smtClean="0"/>
              <a:t>Otherwise, forget about it</a:t>
            </a:r>
          </a:p>
          <a:p>
            <a:pPr eaLnBrk="1" hangingPunct="1"/>
            <a:r>
              <a:rPr lang="en-US" dirty="0" smtClean="0"/>
              <a:t>Reviewer comment:  What does this have to do with Mutation?</a:t>
            </a:r>
          </a:p>
          <a:p>
            <a:pPr lvl="1" eaLnBrk="1" hangingPunct="1"/>
            <a:r>
              <a:rPr lang="en-US" dirty="0" smtClean="0"/>
              <a:t>I think this </a:t>
            </a:r>
            <a:r>
              <a:rPr lang="en-US" smtClean="0"/>
              <a:t>alternate approach is the key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0878A6-5D2F-4BBD-9F1C-A50EA6D6B48A}" type="slidenum">
              <a:rPr lang="en-US"/>
              <a:pPr/>
              <a:t>14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Look at Some Artifacts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Analyzed 19 TCAS predicates  with 5 to 13 unique literals (</a:t>
            </a:r>
            <a:r>
              <a:rPr lang="en-US" sz="2800" dirty="0" err="1" smtClean="0"/>
              <a:t>Weyuker</a:t>
            </a:r>
            <a:r>
              <a:rPr lang="en-US" sz="2800" dirty="0" smtClean="0"/>
              <a:t>, Chen, Lau, Yu)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Built a tool in Java to: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800" dirty="0" smtClean="0"/>
              <a:t>Determine MUTP feasibility for each term and CUTPNFP feasibility for each literal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800" dirty="0" smtClean="0"/>
              <a:t>Generate a Minimal-MUMCUT test set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Analysis:</a:t>
            </a:r>
          </a:p>
          <a:p>
            <a:pPr lvl="1" eaLnBrk="1" hangingPunct="1"/>
            <a:r>
              <a:rPr lang="en-US" sz="2400" dirty="0" smtClean="0"/>
              <a:t>Which double fault types go undetected?</a:t>
            </a:r>
          </a:p>
          <a:p>
            <a:pPr lvl="1" eaLnBrk="1" hangingPunct="1"/>
            <a:r>
              <a:rPr lang="en-US" sz="2400" dirty="0" smtClean="0"/>
              <a:t>What percentage of double faults go undetected?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0FC95E-9200-4706-95CA-9EE4838E6597}" type="slidenum">
              <a:rPr lang="en-US"/>
              <a:pPr/>
              <a:t>15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Study Results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000" dirty="0" smtClean="0"/>
              <a:t>99.9% of non-equivalent double faults are detected because: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1)  23% of terms were MUTP feasible  (all double faults detected)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2) 100% of the literals were CUTPNFP feasible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     - Only 1 of the 6 double fault types (LIF-LIF) went undetected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0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3) 98.5% of double faults formed by two equivalent LIFs are equivalent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000" dirty="0" smtClean="0"/>
              <a:t>Equivalent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000" dirty="0" err="1" smtClean="0"/>
              <a:t>a!bd</a:t>
            </a:r>
            <a:r>
              <a:rPr lang="en-US" sz="2000" dirty="0" smtClean="0"/>
              <a:t> + </a:t>
            </a:r>
            <a:r>
              <a:rPr lang="en-US" sz="2000" dirty="0" err="1" smtClean="0"/>
              <a:t>a!cd</a:t>
            </a:r>
            <a:r>
              <a:rPr lang="en-US" sz="2000" dirty="0" smtClean="0"/>
              <a:t> + e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a!bd</a:t>
            </a:r>
            <a:r>
              <a:rPr lang="en-US" sz="2000" dirty="0" err="1" smtClean="0">
                <a:solidFill>
                  <a:schemeClr val="tx2"/>
                </a:solidFill>
              </a:rPr>
              <a:t>!e</a:t>
            </a:r>
            <a:r>
              <a:rPr lang="en-US" sz="2000" dirty="0" smtClean="0">
                <a:sym typeface="Wingdings" pitchFamily="2" charset="2"/>
              </a:rPr>
              <a:t> + </a:t>
            </a:r>
            <a:r>
              <a:rPr lang="en-US" sz="2000" dirty="0" err="1" smtClean="0">
                <a:sym typeface="Wingdings" pitchFamily="2" charset="2"/>
              </a:rPr>
              <a:t>a!cd</a:t>
            </a:r>
            <a:r>
              <a:rPr lang="en-US" sz="2000" dirty="0" err="1" smtClean="0">
                <a:solidFill>
                  <a:schemeClr val="tx2"/>
                </a:solidFill>
              </a:rPr>
              <a:t>!e</a:t>
            </a:r>
            <a:r>
              <a:rPr lang="en-US" sz="2000" dirty="0" smtClean="0">
                <a:sym typeface="Wingdings" pitchFamily="2" charset="2"/>
              </a:rPr>
              <a:t> + 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sym typeface="Wingdings" pitchFamily="2" charset="2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000" dirty="0" smtClean="0">
                <a:sym typeface="Wingdings" pitchFamily="2" charset="2"/>
              </a:rPr>
              <a:t>Not Equivalent  (TFFTF)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000" dirty="0" err="1" smtClean="0"/>
              <a:t>a!bd</a:t>
            </a:r>
            <a:r>
              <a:rPr lang="en-US" sz="2000" dirty="0" smtClean="0"/>
              <a:t> + </a:t>
            </a:r>
            <a:r>
              <a:rPr lang="en-US" sz="2000" dirty="0" err="1" smtClean="0"/>
              <a:t>a!cd</a:t>
            </a:r>
            <a:r>
              <a:rPr lang="en-US" sz="2000" dirty="0" smtClean="0"/>
              <a:t> + e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a!bd</a:t>
            </a:r>
            <a:r>
              <a:rPr lang="en-US" sz="2000" dirty="0" err="1" smtClean="0">
                <a:solidFill>
                  <a:schemeClr val="tx2"/>
                </a:solidFill>
              </a:rPr>
              <a:t>c</a:t>
            </a:r>
            <a:r>
              <a:rPr lang="en-US" sz="2000" dirty="0" smtClean="0">
                <a:sym typeface="Wingdings" pitchFamily="2" charset="2"/>
              </a:rPr>
              <a:t> + </a:t>
            </a:r>
            <a:r>
              <a:rPr lang="en-US" sz="2000" dirty="0" err="1" smtClean="0">
                <a:sym typeface="Wingdings" pitchFamily="2" charset="2"/>
              </a:rPr>
              <a:t>a!cd</a:t>
            </a:r>
            <a:r>
              <a:rPr lang="en-US" sz="2000" dirty="0" err="1" smtClean="0">
                <a:solidFill>
                  <a:schemeClr val="tx2"/>
                </a:solidFill>
              </a:rPr>
              <a:t>b</a:t>
            </a:r>
            <a:r>
              <a:rPr lang="en-US" sz="2000" dirty="0" smtClean="0">
                <a:sym typeface="Wingdings" pitchFamily="2" charset="2"/>
              </a:rPr>
              <a:t> + e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0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D12E21-2BFB-4A4B-A9E8-DB99580E765D}" type="slidenum">
              <a:rPr lang="en-US"/>
              <a:pPr/>
              <a:t>16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Detecting the LIF-LIF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066800"/>
            <a:ext cx="8966200" cy="52911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Supplement Minimal-MUMCUT with  Overlapping True Points (OTPs) for terms only when MUTP is infeasible for both terms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OTPs make two terms true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Original: </a:t>
            </a:r>
            <a:r>
              <a:rPr lang="en-US" sz="2000" dirty="0" err="1" smtClean="0"/>
              <a:t>a!bd</a:t>
            </a:r>
            <a:r>
              <a:rPr lang="en-US" sz="2000" dirty="0" smtClean="0"/>
              <a:t> + </a:t>
            </a:r>
            <a:r>
              <a:rPr lang="en-US" sz="2000" dirty="0" err="1" smtClean="0"/>
              <a:t>a!cd</a:t>
            </a:r>
            <a:r>
              <a:rPr lang="en-US" sz="2000" dirty="0" smtClean="0"/>
              <a:t> + 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MUTP not feasible for </a:t>
            </a:r>
            <a:r>
              <a:rPr lang="en-US" sz="2000" dirty="0" err="1" smtClean="0"/>
              <a:t>a!bd</a:t>
            </a:r>
            <a:r>
              <a:rPr lang="en-US" sz="2000" dirty="0" smtClean="0"/>
              <a:t> or </a:t>
            </a:r>
            <a:r>
              <a:rPr lang="en-US" sz="2000" dirty="0" err="1" smtClean="0"/>
              <a:t>a!cd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OTP for </a:t>
            </a:r>
            <a:r>
              <a:rPr lang="en-US" sz="2000" dirty="0" err="1" smtClean="0"/>
              <a:t>a!bd</a:t>
            </a:r>
            <a:r>
              <a:rPr lang="en-US" sz="2000" dirty="0" smtClean="0"/>
              <a:t> and </a:t>
            </a:r>
            <a:r>
              <a:rPr lang="en-US" sz="2000" dirty="0" err="1" smtClean="0"/>
              <a:t>a!cd</a:t>
            </a:r>
            <a:r>
              <a:rPr lang="en-US" sz="2000" dirty="0" smtClean="0"/>
              <a:t> is TFFTF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TFFTF detects the following LIF-LIF:   </a:t>
            </a:r>
            <a:r>
              <a:rPr lang="en-US" sz="2000" dirty="0" err="1" smtClean="0">
                <a:sym typeface="Wingdings" pitchFamily="2" charset="2"/>
              </a:rPr>
              <a:t>a!bd</a:t>
            </a:r>
            <a:r>
              <a:rPr lang="en-US" sz="2000" dirty="0" err="1" smtClean="0">
                <a:solidFill>
                  <a:schemeClr val="tx2"/>
                </a:solidFill>
              </a:rPr>
              <a:t>c</a:t>
            </a:r>
            <a:r>
              <a:rPr lang="en-US" sz="2000" dirty="0" smtClean="0">
                <a:sym typeface="Wingdings" pitchFamily="2" charset="2"/>
              </a:rPr>
              <a:t> + </a:t>
            </a:r>
            <a:r>
              <a:rPr lang="en-US" sz="2000" dirty="0" err="1" smtClean="0">
                <a:sym typeface="Wingdings" pitchFamily="2" charset="2"/>
              </a:rPr>
              <a:t>a!cd</a:t>
            </a:r>
            <a:r>
              <a:rPr lang="en-US" sz="2000" dirty="0" err="1" smtClean="0">
                <a:solidFill>
                  <a:schemeClr val="tx2"/>
                </a:solidFill>
              </a:rPr>
              <a:t>b</a:t>
            </a:r>
            <a:r>
              <a:rPr lang="en-US" sz="2000" dirty="0" smtClean="0">
                <a:sym typeface="Wingdings" pitchFamily="2" charset="2"/>
              </a:rPr>
              <a:t> + 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ym typeface="Wingdings" pitchFamily="2" charset="2"/>
              </a:rPr>
              <a:t>	Result:  Test set augmented with select OTPs detects 76 of 81 faults      (modulo certain feasibility assumptions)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0600" y="1676400"/>
            <a:ext cx="1066800" cy="68580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sm" len="sm"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30000"/>
              </a:spcBef>
              <a:buSzPct val="85000"/>
            </a:pPr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ab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SzPct val="85000"/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cd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061332" y="1936513"/>
            <a:ext cx="3099152" cy="2406887"/>
            <a:chOff x="5061332" y="1936513"/>
            <a:chExt cx="3099152" cy="2406887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066275" y="2907961"/>
              <a:ext cx="616684" cy="48246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066275" y="2447229"/>
              <a:ext cx="616684" cy="46073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00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530537" y="1936513"/>
              <a:ext cx="616684" cy="510717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915090" y="1936513"/>
              <a:ext cx="615448" cy="510717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298407" y="1936513"/>
              <a:ext cx="616684" cy="510717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682959" y="1936513"/>
              <a:ext cx="615448" cy="510717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00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5066275" y="1936513"/>
              <a:ext cx="616684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5066275" y="1936513"/>
              <a:ext cx="0" cy="510717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5682959" y="1936513"/>
              <a:ext cx="615448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5066275" y="2447229"/>
              <a:ext cx="0" cy="460732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5066275" y="2907961"/>
              <a:ext cx="0" cy="482464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8147221" y="1936513"/>
              <a:ext cx="0" cy="510717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5066275" y="3390425"/>
              <a:ext cx="616684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5257800" y="2057400"/>
              <a:ext cx="425128" cy="358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7530537" y="2907961"/>
              <a:ext cx="616684" cy="48246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6915090" y="2907961"/>
              <a:ext cx="615448" cy="48246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298407" y="2907961"/>
              <a:ext cx="616684" cy="48246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682959" y="2907961"/>
              <a:ext cx="615448" cy="48246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7530537" y="2447229"/>
              <a:ext cx="616684" cy="46073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298407" y="2447229"/>
              <a:ext cx="616684" cy="46073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5682959" y="2447229"/>
              <a:ext cx="615448" cy="46073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8147221" y="2447229"/>
              <a:ext cx="0" cy="9431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5682959" y="2447229"/>
              <a:ext cx="246426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5682959" y="2447229"/>
              <a:ext cx="0" cy="9431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6298407" y="2447229"/>
              <a:ext cx="0" cy="9431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6915090" y="2447229"/>
              <a:ext cx="0" cy="9431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7530537" y="2447229"/>
              <a:ext cx="0" cy="9431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5682959" y="2907961"/>
              <a:ext cx="24642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5689138" y="3407811"/>
              <a:ext cx="246426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5968437" y="4253210"/>
              <a:ext cx="616684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6585121" y="4253210"/>
              <a:ext cx="615448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7200569" y="4253210"/>
              <a:ext cx="616684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7530537" y="3860936"/>
              <a:ext cx="616684" cy="48246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915090" y="3860936"/>
              <a:ext cx="615448" cy="48246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6298407" y="3860936"/>
              <a:ext cx="616684" cy="48246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5682959" y="3860936"/>
              <a:ext cx="615448" cy="48246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7530537" y="3400204"/>
              <a:ext cx="616684" cy="46073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AU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5682959" y="3400204"/>
              <a:ext cx="615448" cy="46073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8147221" y="3400204"/>
              <a:ext cx="0" cy="9431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5682959" y="4343400"/>
              <a:ext cx="246426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5682959" y="3400204"/>
              <a:ext cx="246426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5682959" y="3400204"/>
              <a:ext cx="0" cy="9431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6298407" y="3400204"/>
              <a:ext cx="0" cy="9431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6915090" y="3400204"/>
              <a:ext cx="0" cy="9431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>
              <a:off x="7530537" y="3400204"/>
              <a:ext cx="0" cy="9431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5682959" y="3860936"/>
              <a:ext cx="24642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5074926" y="3374125"/>
              <a:ext cx="616684" cy="48246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5061332" y="3830510"/>
              <a:ext cx="616684" cy="48246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7543800" y="2895600"/>
              <a:ext cx="616684" cy="48246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AU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6916326" y="3377385"/>
              <a:ext cx="616684" cy="48246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6307057" y="3392598"/>
              <a:ext cx="616684" cy="48246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AU" dirty="0">
                <a:solidFill>
                  <a:schemeClr val="tx1"/>
                </a:solidFill>
              </a:endParaRPr>
            </a:p>
          </p:txBody>
        </p:sp>
      </p:grpSp>
      <p:sp>
        <p:nvSpPr>
          <p:cNvPr id="59" name="Oval 186"/>
          <p:cNvSpPr>
            <a:spLocks noChangeArrowheads="1"/>
          </p:cNvSpPr>
          <p:nvPr/>
        </p:nvSpPr>
        <p:spPr bwMode="auto">
          <a:xfrm>
            <a:off x="7010400" y="2895600"/>
            <a:ext cx="11430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186"/>
          <p:cNvSpPr>
            <a:spLocks noChangeArrowheads="1"/>
          </p:cNvSpPr>
          <p:nvPr/>
        </p:nvSpPr>
        <p:spPr bwMode="auto">
          <a:xfrm>
            <a:off x="7620000" y="2819400"/>
            <a:ext cx="4572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86"/>
          <p:cNvSpPr>
            <a:spLocks noChangeArrowheads="1"/>
          </p:cNvSpPr>
          <p:nvPr/>
        </p:nvSpPr>
        <p:spPr bwMode="auto">
          <a:xfrm>
            <a:off x="7543800" y="3352800"/>
            <a:ext cx="533401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186"/>
          <p:cNvSpPr>
            <a:spLocks noChangeArrowheads="1"/>
          </p:cNvSpPr>
          <p:nvPr/>
        </p:nvSpPr>
        <p:spPr bwMode="auto">
          <a:xfrm>
            <a:off x="6934200" y="2895600"/>
            <a:ext cx="533401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186"/>
          <p:cNvSpPr>
            <a:spLocks noChangeArrowheads="1"/>
          </p:cNvSpPr>
          <p:nvPr/>
        </p:nvSpPr>
        <p:spPr bwMode="auto">
          <a:xfrm>
            <a:off x="7543800" y="2895600"/>
            <a:ext cx="533401" cy="5334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9" grpId="0" animBg="1"/>
      <p:bldP spid="59" grpId="1" animBg="1"/>
      <p:bldP spid="60" grpId="0" animBg="1"/>
      <p:bldP spid="60" grpId="1" animBg="1"/>
      <p:bldP spid="61" grpId="0" animBg="1"/>
      <p:bldP spid="62" grpId="0" animBg="1"/>
      <p:bldP spid="63" grpId="0" animBg="1"/>
      <p:bldP spid="6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A2F11F-598B-4A30-8018-7C4A681D14C5}" type="slidenum">
              <a:rPr lang="en-US"/>
              <a:pPr/>
              <a:t>17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Internal Variable Problem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What input values satisfy a criterion?</a:t>
            </a:r>
          </a:p>
          <a:p>
            <a:pPr lvl="1" eaLnBrk="1" hangingPunct="1"/>
            <a:r>
              <a:rPr lang="en-US" dirty="0" smtClean="0"/>
              <a:t>Predicates are deep in the code</a:t>
            </a:r>
          </a:p>
          <a:p>
            <a:pPr lvl="1" eaLnBrk="1" hangingPunct="1"/>
            <a:r>
              <a:rPr lang="en-US" dirty="0" smtClean="0"/>
              <a:t>Must reach predicate and have variables in predicate attain certain truth values</a:t>
            </a:r>
          </a:p>
          <a:p>
            <a:pPr lvl="1" eaLnBrk="1" hangingPunct="1"/>
            <a:r>
              <a:rPr lang="en-US" dirty="0" smtClean="0"/>
              <a:t>Partial solutions using constraints exist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What if you can’t solve internal variable problem?</a:t>
            </a:r>
          </a:p>
          <a:p>
            <a:pPr lvl="1" eaLnBrk="1" hangingPunct="1"/>
            <a:r>
              <a:rPr lang="en-US" dirty="0" smtClean="0"/>
              <a:t>Potentially need to redo the analysis</a:t>
            </a:r>
          </a:p>
          <a:p>
            <a:pPr lvl="1" eaLnBrk="1" hangingPunct="1"/>
            <a:r>
              <a:rPr lang="en-US" dirty="0" smtClean="0"/>
              <a:t>If a Minimal-MUMCUT test is infeasible</a:t>
            </a:r>
          </a:p>
          <a:p>
            <a:pPr lvl="2" eaLnBrk="1" hangingPunct="1"/>
            <a:r>
              <a:rPr lang="en-US" dirty="0" smtClean="0"/>
              <a:t>Need to replace it with tests farther down the hierarchy</a:t>
            </a:r>
          </a:p>
          <a:p>
            <a:pPr lvl="2" eaLnBrk="1" hangingPunct="1"/>
            <a:r>
              <a:rPr lang="en-US" dirty="0" smtClean="0"/>
              <a:t>This work is in progress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1B3475-A282-4306-82AC-B4E6A076EE02}" type="slidenum">
              <a:rPr lang="en-US"/>
              <a:pPr/>
              <a:t>18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Minimal DNF in Practice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arenR"/>
            </a:pPr>
            <a:r>
              <a:rPr lang="en-US" smtClean="0"/>
              <a:t>95% of 20,256 Boolean predicates in avionics software were in minimal DNF*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2)  MUMCUT has been shown to detect &gt; 99% of corresponding faults in non-minimal DNF Boolean predicates*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*Source: Y.T Yu and M.F. Lau.  Comparing Several Coverage Criteria for Detecting Faults in Logical Decisions.  In Proceedings QSIC 2004: 4th International Conference on Quality Software, Pages 14-21.</a:t>
            </a:r>
            <a:r>
              <a:rPr lang="en-US" sz="240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3DED72-0F56-4A24-A593-6401C28F233A}" type="slidenum">
              <a:rPr lang="en-US"/>
              <a:pPr/>
              <a:t>19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Many Literals?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Minimal-MUMCUT for software with predicates having at least 4 unique literals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Exhaustive coverage for &lt; 4 unique literals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    -  ab + !ac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    - 6 Minimal-MUMCUT tests vs. 8 exhaustive tests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Avionics software often has predicates with many unique literals*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*Source: J.J Chilenski and S.P. Miller.  Applicability of modified condition/decision coverage to software testing.  </a:t>
            </a:r>
            <a:r>
              <a:rPr lang="en-US" sz="1600" i="1" smtClean="0"/>
              <a:t>IEE/BCS Software Engineering Journal</a:t>
            </a:r>
            <a:r>
              <a:rPr lang="en-US" sz="1600" smtClean="0"/>
              <a:t>, 9(5): 193-200, September 1994.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6553200" y="3429000"/>
            <a:ext cx="2819400" cy="3131549"/>
            <a:chOff x="4114800" y="3505200"/>
            <a:chExt cx="3886200" cy="305534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14800" y="4419600"/>
              <a:ext cx="1905000" cy="1759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53000" y="4800600"/>
              <a:ext cx="1905000" cy="1759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62600" y="3505200"/>
              <a:ext cx="1905000" cy="1759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53000" y="3886200"/>
              <a:ext cx="1905000" cy="1759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5000" y="4724400"/>
              <a:ext cx="1905000" cy="1759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0" y="4038600"/>
              <a:ext cx="1905000" cy="1759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654E83-E585-49F3-86BF-5C4914ED01DA}" type="slidenum">
              <a:rPr lang="en-US"/>
              <a:pPr/>
              <a:t>2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Return of the HOMs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48400" y="1447800"/>
            <a:ext cx="2667000" cy="1447800"/>
            <a:chOff x="1447800" y="1828800"/>
            <a:chExt cx="5459605" cy="1981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57800" y="1828800"/>
              <a:ext cx="164960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0800" y="1828800"/>
              <a:ext cx="164960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0" y="2286000"/>
              <a:ext cx="164960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800" y="1828800"/>
              <a:ext cx="164960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066800"/>
            <a:ext cx="8966200" cy="5291138"/>
          </a:xfrm>
        </p:spPr>
        <p:txBody>
          <a:bodyPr/>
          <a:lstStyle/>
          <a:p>
            <a:r>
              <a:rPr lang="en-US" dirty="0" smtClean="0"/>
              <a:t>Higher Order Mutants (HOMs)</a:t>
            </a:r>
          </a:p>
          <a:p>
            <a:pPr lvl="1"/>
            <a:r>
              <a:rPr lang="en-US" sz="2400" dirty="0" smtClean="0"/>
              <a:t>Applying multiple mutant operators:</a:t>
            </a:r>
          </a:p>
          <a:p>
            <a:pPr lvl="2"/>
            <a:r>
              <a:rPr lang="en-US" sz="2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if (x &lt; y) { a = b + c;}</a:t>
            </a:r>
          </a:p>
          <a:p>
            <a:pPr lvl="2"/>
            <a:r>
              <a:rPr lang="en-US" sz="2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if (x &lt; </a:t>
            </a:r>
            <a:r>
              <a:rPr lang="en-US" sz="2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2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) { a = b </a:t>
            </a:r>
            <a:r>
              <a:rPr lang="en-US" sz="2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c;}</a:t>
            </a:r>
          </a:p>
          <a:p>
            <a:pPr lvl="1"/>
            <a:r>
              <a:rPr lang="en-US" sz="2400" dirty="0" smtClean="0"/>
              <a:t>Banished as unnecessary (Offutt)</a:t>
            </a:r>
          </a:p>
          <a:p>
            <a:pPr lvl="1"/>
            <a:r>
              <a:rPr lang="en-US" sz="2400" dirty="0" smtClean="0"/>
              <a:t>Single Order Mutants (SOMs)  are enough</a:t>
            </a:r>
          </a:p>
          <a:p>
            <a:r>
              <a:rPr lang="en-US" dirty="0" smtClean="0"/>
              <a:t>They’re </a:t>
            </a:r>
            <a:r>
              <a:rPr lang="en-US" dirty="0" err="1" smtClean="0"/>
              <a:t>Baaaaaaack</a:t>
            </a:r>
            <a:r>
              <a:rPr lang="en-US" dirty="0" smtClean="0"/>
              <a:t>!</a:t>
            </a:r>
          </a:p>
          <a:p>
            <a:pPr lvl="1"/>
            <a:r>
              <a:rPr lang="en-US" sz="2400" dirty="0" smtClean="0"/>
              <a:t>Tests that kill HOMS can be really powerful!</a:t>
            </a:r>
          </a:p>
          <a:p>
            <a:pPr lvl="2"/>
            <a:r>
              <a:rPr lang="en-US" sz="2400" dirty="0" smtClean="0"/>
              <a:t>A HOM may be </a:t>
            </a:r>
            <a:r>
              <a:rPr lang="en-US" sz="2400" dirty="0" smtClean="0">
                <a:solidFill>
                  <a:schemeClr val="tx2"/>
                </a:solidFill>
              </a:rPr>
              <a:t>better than </a:t>
            </a:r>
            <a:r>
              <a:rPr lang="en-US" sz="2400" dirty="0" smtClean="0"/>
              <a:t>relevant SOMs</a:t>
            </a:r>
          </a:p>
          <a:p>
            <a:pPr lvl="3"/>
            <a:r>
              <a:rPr lang="en-US" sz="2400" dirty="0" err="1" smtClean="0"/>
              <a:t>Jia</a:t>
            </a:r>
            <a:r>
              <a:rPr lang="en-US" sz="2400" dirty="0" smtClean="0"/>
              <a:t>/Harmon, Polo et al</a:t>
            </a:r>
          </a:p>
          <a:p>
            <a:endParaRPr lang="en-US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2133600" y="5486400"/>
            <a:ext cx="4114800" cy="1200329"/>
          </a:xfrm>
          <a:prstGeom prst="rect">
            <a:avLst/>
          </a:prstGeom>
          <a:noFill/>
          <a:ln w="47625">
            <a:solidFill>
              <a:schemeClr val="bg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This paper looks at test sets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adequate to detect a certain class of </a:t>
            </a:r>
            <a:r>
              <a:rPr lang="en-US" sz="2400" dirty="0" smtClean="0">
                <a:solidFill>
                  <a:srgbClr val="FF0000"/>
                </a:solidFill>
              </a:rPr>
              <a:t>logic</a:t>
            </a:r>
            <a:r>
              <a:rPr lang="en-US" sz="2400" dirty="0" smtClean="0">
                <a:solidFill>
                  <a:schemeClr val="tx2"/>
                </a:solidFill>
              </a:rPr>
              <a:t> HOMs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7D0472-6EC9-4E7C-BF26-7B6E75E1B29D}" type="slidenum">
              <a:rPr lang="en-US"/>
              <a:pPr/>
              <a:t>20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Conclusion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Introduction of Minimal-MUMCUT which guarantees the same double fault detection as MUMCUT with smaller test set size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Analysis of relationship between criterion feasibility and double fault detection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Examination of what double faults are likely  undetected in practice by Minimal-MUMCUT and how to extend Minimal-MUMCUT accordingly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Applications for software testing of programs with large predicates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654E83-E585-49F3-86BF-5C4914ED01DA}" type="slidenum">
              <a:rPr lang="en-US"/>
              <a:pPr/>
              <a:t>21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Logic Criteria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How should inputs be chosen to test software?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One answer: to achieve logic coverage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Logic criteria impose requirements on inputs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if (a || b)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en-US" sz="2800" smtClean="0"/>
              <a:t>Make expression evaluate to T and F   (TF,FF) 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en-US" sz="2800" smtClean="0"/>
              <a:t>Make each literal evaluate to T and F (FT,TF)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endParaRPr lang="en-US" sz="2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Provide a stopping rule for testing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Guarantee logic faults are detected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FA2A8F-2202-44F5-9123-93452C0B3E60}" type="slidenum">
              <a:rPr lang="en-US"/>
              <a:pPr/>
              <a:t>22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Unique True Points and </a:t>
            </a:r>
            <a:br>
              <a:rPr lang="en-US" sz="4000" dirty="0" smtClean="0"/>
            </a:br>
            <a:r>
              <a:rPr lang="en-US" sz="4000" dirty="0" smtClean="0"/>
              <a:t>Near False Points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UTP</a:t>
            </a:r>
            <a:r>
              <a:rPr lang="en-US" smtClean="0"/>
              <a:t>: An assignment of values such that only one term evaluates to true. </a:t>
            </a:r>
          </a:p>
          <a:p>
            <a:pPr eaLnBrk="1" hangingPunct="1">
              <a:buFontTx/>
              <a:buNone/>
            </a:pPr>
            <a:r>
              <a:rPr lang="en-US" smtClean="0"/>
              <a:t>   ab + !ac:  110 and 111 are UTPs for ab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NFP</a:t>
            </a:r>
            <a:r>
              <a:rPr lang="en-US" smtClean="0"/>
              <a:t>: An assignment of values such that the predicate evaluates to false but when a literal is omitted, it evaluates to true. </a:t>
            </a:r>
          </a:p>
          <a:p>
            <a:pPr eaLnBrk="1" hangingPunct="1">
              <a:buFontTx/>
              <a:buNone/>
            </a:pPr>
            <a:r>
              <a:rPr lang="en-US" smtClean="0"/>
              <a:t>   ab + !ac:  100 and 101 are NFPs for 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78E5BF-F2A9-4303-B603-9B5F68BA66DA}" type="slidenum">
              <a:rPr lang="en-US"/>
              <a:pPr/>
              <a:t>23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533400"/>
            <a:ext cx="8966200" cy="914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MUTP Criterion </a:t>
            </a:r>
            <a:br>
              <a:rPr lang="en-US" sz="4000" dirty="0" smtClean="0"/>
            </a:br>
            <a:r>
              <a:rPr lang="en-US" sz="4000" dirty="0" smtClean="0"/>
              <a:t>(Chen, Lau, Yu)</a:t>
            </a:r>
            <a:r>
              <a:rPr lang="en-US" sz="4000" dirty="0" smtClean="0">
                <a:solidFill>
                  <a:srgbClr val="0033CC"/>
                </a:solidFill>
              </a:rPr>
              <a:t/>
            </a:r>
            <a:br>
              <a:rPr lang="en-US" sz="4000" dirty="0" smtClean="0">
                <a:solidFill>
                  <a:srgbClr val="0033CC"/>
                </a:solidFill>
              </a:rPr>
            </a:br>
            <a:endParaRPr lang="en-US" sz="4000" dirty="0" smtClean="0">
              <a:solidFill>
                <a:srgbClr val="0033CC"/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73152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Find UTP tests for each term such that all literals not in the term attain F and T.</a:t>
            </a:r>
          </a:p>
          <a:p>
            <a:pPr eaLnBrk="1" hangingPunct="1"/>
            <a:r>
              <a:rPr lang="en-US" sz="2800" dirty="0" smtClean="0"/>
              <a:t>Detects LIF and if feasible, detects LRF</a:t>
            </a:r>
          </a:p>
          <a:p>
            <a:pPr eaLnBrk="1" hangingPunct="1"/>
            <a:r>
              <a:rPr lang="en-US" sz="2800" dirty="0" smtClean="0"/>
              <a:t>Inexpensive to satisfy</a:t>
            </a:r>
          </a:p>
          <a:p>
            <a:pPr eaLnBrk="1" hangingPunct="1"/>
            <a:r>
              <a:rPr lang="en-US" sz="2800" dirty="0" smtClean="0"/>
              <a:t>Feasible for term </a:t>
            </a:r>
            <a:r>
              <a:rPr lang="en-US" sz="2800" dirty="0" err="1" smtClean="0"/>
              <a:t>ab</a:t>
            </a:r>
            <a:r>
              <a:rPr lang="en-US" sz="2800" dirty="0" smtClean="0"/>
              <a:t> in </a:t>
            </a:r>
            <a:r>
              <a:rPr lang="en-US" sz="2800" dirty="0" err="1" smtClean="0"/>
              <a:t>ab</a:t>
            </a:r>
            <a:r>
              <a:rPr lang="en-US" sz="2800" dirty="0" smtClean="0"/>
              <a:t> + !ac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</a:t>
            </a:r>
            <a:r>
              <a:rPr lang="en-US" sz="2800" dirty="0" err="1" smtClean="0"/>
              <a:t>ab</a:t>
            </a:r>
            <a:r>
              <a:rPr lang="en-US" sz="2800" dirty="0" smtClean="0"/>
              <a:t> – TTF, TTT</a:t>
            </a:r>
          </a:p>
          <a:p>
            <a:pPr eaLnBrk="1" hangingPunct="1"/>
            <a:r>
              <a:rPr lang="en-US" sz="2800" dirty="0" smtClean="0"/>
              <a:t>Infeasible for term </a:t>
            </a:r>
            <a:r>
              <a:rPr lang="en-US" sz="2800" dirty="0" err="1" smtClean="0"/>
              <a:t>ab</a:t>
            </a:r>
            <a:r>
              <a:rPr lang="en-US" sz="2800" dirty="0" smtClean="0"/>
              <a:t> in </a:t>
            </a:r>
            <a:r>
              <a:rPr lang="en-US" sz="2800" dirty="0" err="1" smtClean="0"/>
              <a:t>ab</a:t>
            </a:r>
            <a:r>
              <a:rPr lang="en-US" sz="2800" dirty="0" smtClean="0"/>
              <a:t> + ac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</a:t>
            </a:r>
            <a:r>
              <a:rPr lang="en-US" sz="2800" dirty="0" err="1" smtClean="0"/>
              <a:t>ab</a:t>
            </a:r>
            <a:r>
              <a:rPr lang="en-US" sz="2800" dirty="0" smtClean="0"/>
              <a:t> – TTF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ED9C68-6358-4329-A3FB-5B00F4202EFE}" type="slidenum">
              <a:rPr lang="en-US"/>
              <a:pPr/>
              <a:t>24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685800"/>
            <a:ext cx="8966200" cy="9159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CUTPNFP Criterion</a:t>
            </a:r>
            <a:br>
              <a:rPr lang="en-US" sz="4000" dirty="0" smtClean="0"/>
            </a:br>
            <a:r>
              <a:rPr lang="en-US" sz="4000" dirty="0" smtClean="0"/>
              <a:t>(Chen, Lau, Yu)</a:t>
            </a:r>
            <a:r>
              <a:rPr lang="en-US" sz="4000" dirty="0" smtClean="0">
                <a:solidFill>
                  <a:srgbClr val="0033CC"/>
                </a:solidFill>
              </a:rPr>
              <a:t/>
            </a:r>
            <a:br>
              <a:rPr lang="en-US" sz="4000" dirty="0" smtClean="0">
                <a:solidFill>
                  <a:srgbClr val="0033CC"/>
                </a:solidFill>
              </a:rPr>
            </a:br>
            <a:endParaRPr lang="en-US" sz="4000" dirty="0" smtClean="0">
              <a:solidFill>
                <a:srgbClr val="0033CC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73152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Find a UTP - NFP pair such that only the literal of interest changes value.  </a:t>
            </a:r>
          </a:p>
          <a:p>
            <a:pPr eaLnBrk="1" hangingPunct="1"/>
            <a:r>
              <a:rPr lang="en-US" sz="2400" smtClean="0"/>
              <a:t>Detects LOF and if feasible, detects LRF</a:t>
            </a:r>
          </a:p>
          <a:p>
            <a:pPr eaLnBrk="1" hangingPunct="1"/>
            <a:r>
              <a:rPr lang="en-US" sz="2400" smtClean="0"/>
              <a:t>More expensive to satisfy</a:t>
            </a:r>
          </a:p>
          <a:p>
            <a:pPr eaLnBrk="1" hangingPunct="1"/>
            <a:r>
              <a:rPr lang="en-US" sz="2400" smtClean="0"/>
              <a:t>Feasible for b in first term of ab + ac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UTP for ab is TTF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 NFP for b in ab is TFF</a:t>
            </a:r>
          </a:p>
          <a:p>
            <a:pPr eaLnBrk="1" hangingPunct="1"/>
            <a:r>
              <a:rPr lang="en-US" sz="2400" smtClean="0"/>
              <a:t>Infeasible for b in first term of ab + b!c + !bc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UTP for ab is TTT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 NFP for b in ab is TFF  (TFT makes tern !bc true)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DEEF38-1BC7-41C6-99A6-8BE36BBF428D}" type="slidenum">
              <a:rPr lang="en-US"/>
              <a:pPr/>
              <a:t>25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685800"/>
            <a:ext cx="8966200" cy="9159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MNFP Criterion</a:t>
            </a:r>
            <a:br>
              <a:rPr lang="en-US" sz="4000" dirty="0" smtClean="0"/>
            </a:br>
            <a:r>
              <a:rPr lang="en-US" sz="4000" dirty="0" smtClean="0"/>
              <a:t>(Chen, Lau, Yu)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72390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Find NFP tests for each literal such that all literals not in the term attain F and T. </a:t>
            </a:r>
          </a:p>
          <a:p>
            <a:pPr eaLnBrk="1" hangingPunct="1"/>
            <a:r>
              <a:rPr lang="en-US" sz="2800" dirty="0" smtClean="0"/>
              <a:t>Detects LOF and if feasible, detects LRF</a:t>
            </a:r>
          </a:p>
          <a:p>
            <a:pPr eaLnBrk="1" hangingPunct="1"/>
            <a:r>
              <a:rPr lang="en-US" sz="2800" dirty="0" smtClean="0"/>
              <a:t>Most expensive to satisfy</a:t>
            </a:r>
          </a:p>
          <a:p>
            <a:pPr eaLnBrk="1" hangingPunct="1"/>
            <a:r>
              <a:rPr lang="en-US" sz="2800" dirty="0" smtClean="0"/>
              <a:t>Feasible for a in first term of </a:t>
            </a:r>
            <a:r>
              <a:rPr lang="en-US" sz="2800" dirty="0" err="1" smtClean="0"/>
              <a:t>ab</a:t>
            </a:r>
            <a:r>
              <a:rPr lang="en-US" sz="2800" dirty="0" smtClean="0"/>
              <a:t> + ac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FTF, FTT</a:t>
            </a:r>
          </a:p>
          <a:p>
            <a:pPr eaLnBrk="1" hangingPunct="1"/>
            <a:r>
              <a:rPr lang="en-US" sz="2800" dirty="0" smtClean="0"/>
              <a:t>Infeasible for a in first term of </a:t>
            </a:r>
            <a:r>
              <a:rPr lang="en-US" sz="2800" dirty="0" err="1" smtClean="0"/>
              <a:t>ab</a:t>
            </a:r>
            <a:r>
              <a:rPr lang="en-US" sz="2800" dirty="0" smtClean="0"/>
              <a:t> + !ac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FTF (FTT makes term !ac true)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DEEF38-1BC7-41C6-99A6-8BE36BBF428D}" type="slidenum">
              <a:rPr lang="en-US"/>
              <a:pPr/>
              <a:t>26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685800"/>
            <a:ext cx="8966200" cy="9159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MUMCUT Criterion</a:t>
            </a:r>
            <a:br>
              <a:rPr lang="en-US" sz="4000" dirty="0" smtClean="0"/>
            </a:br>
            <a:r>
              <a:rPr lang="en-US" sz="4000" dirty="0" smtClean="0"/>
              <a:t>(Chen, Lau, Yu)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Combines MUTP, CUTPNFP, and MNFP</a:t>
            </a:r>
          </a:p>
          <a:p>
            <a:pPr lvl="1" eaLnBrk="1" hangingPunct="1"/>
            <a:r>
              <a:rPr lang="en-US" sz="2400" dirty="0" smtClean="0"/>
              <a:t>Guarantees detection of all faults in the hierarchy</a:t>
            </a:r>
          </a:p>
          <a:p>
            <a:pPr lvl="1" eaLnBrk="1" hangingPunct="1"/>
            <a:r>
              <a:rPr lang="en-US" sz="2400" dirty="0" smtClean="0"/>
              <a:t>Fairly expensive criterion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0878A6-5D2F-4BBD-9F1C-A50EA6D6B48A}" type="slidenum">
              <a:rPr lang="en-US"/>
              <a:pPr/>
              <a:t>27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Second Result: Dealing with 6 Undetected Double Faults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One approach: </a:t>
            </a:r>
          </a:p>
          <a:p>
            <a:pPr lvl="1" eaLnBrk="1" hangingPunct="1"/>
            <a:r>
              <a:rPr lang="en-US" sz="2400" dirty="0" smtClean="0"/>
              <a:t> Develop criteria to detect these faults, and apply in all cases (Lau et al)</a:t>
            </a:r>
          </a:p>
          <a:p>
            <a:pPr lvl="1" eaLnBrk="1" hangingPunct="1"/>
            <a:r>
              <a:rPr lang="en-US" sz="2400" dirty="0" smtClean="0"/>
              <a:t>Example SMOTP: Supplementary Multiple Overlapping True Points</a:t>
            </a:r>
          </a:p>
          <a:p>
            <a:pPr lvl="2" eaLnBrk="1" hangingPunct="1"/>
            <a:r>
              <a:rPr lang="en-US" sz="2400" dirty="0" smtClean="0"/>
              <a:t>Detects LIF-LIF double fault</a:t>
            </a:r>
          </a:p>
          <a:p>
            <a:pPr lvl="2" eaLnBrk="1" hangingPunct="1"/>
            <a:r>
              <a:rPr lang="en-US" sz="2400" dirty="0" smtClean="0"/>
              <a:t>But is very expensive</a:t>
            </a:r>
          </a:p>
          <a:p>
            <a:pPr lvl="1" eaLnBrk="1" hangingPunct="1"/>
            <a:r>
              <a:rPr lang="en-US" sz="2400" dirty="0" smtClean="0"/>
              <a:t>Similar strategy for other 5 undetected double faults</a:t>
            </a:r>
          </a:p>
          <a:p>
            <a:pPr eaLnBrk="1" hangingPunct="1"/>
            <a:r>
              <a:rPr lang="en-US" dirty="0" smtClean="0"/>
              <a:t>Alternate approach:</a:t>
            </a:r>
          </a:p>
          <a:p>
            <a:pPr lvl="1" eaLnBrk="1" hangingPunct="1"/>
            <a:r>
              <a:rPr lang="en-US" sz="2400" dirty="0" smtClean="0"/>
              <a:t>Analyze predicates to see which double faults might evade detection</a:t>
            </a:r>
          </a:p>
          <a:p>
            <a:pPr lvl="1" eaLnBrk="1" hangingPunct="1"/>
            <a:r>
              <a:rPr lang="en-US" sz="2400" dirty="0" smtClean="0"/>
              <a:t>Only add additional tests if needed</a:t>
            </a:r>
          </a:p>
          <a:p>
            <a:pPr lvl="1" eaLnBrk="1" hangingPunct="1"/>
            <a:r>
              <a:rPr lang="en-US" sz="2400" dirty="0" smtClean="0"/>
              <a:t>Illustrate this approach via a case study</a:t>
            </a: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1B541B-CD07-49FA-A6B3-5A3D238B0153}" type="slidenum">
              <a:rPr lang="en-US"/>
              <a:pPr/>
              <a:t>3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Motivation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763000" cy="57451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Consider coverage as a way to</a:t>
            </a:r>
          </a:p>
          <a:p>
            <a:pPr lvl="1" eaLnBrk="1" hangingPunct="1"/>
            <a:r>
              <a:rPr lang="en-US" sz="2800" dirty="0" smtClean="0"/>
              <a:t>Generate mutation adequate tests</a:t>
            </a:r>
          </a:p>
          <a:p>
            <a:pPr lvl="1" eaLnBrk="1" hangingPunct="1"/>
            <a:r>
              <a:rPr lang="en-US" sz="2800" dirty="0" smtClean="0"/>
              <a:t> Statically!</a:t>
            </a:r>
          </a:p>
          <a:p>
            <a:pPr eaLnBrk="1" hangingPunct="1"/>
            <a:r>
              <a:rPr lang="en-US" sz="2800" dirty="0" smtClean="0"/>
              <a:t>In this paper, we consider double HOMS</a:t>
            </a:r>
          </a:p>
          <a:p>
            <a:pPr lvl="1" eaLnBrk="1" hangingPunct="1"/>
            <a:r>
              <a:rPr lang="en-US" sz="2800" dirty="0" smtClean="0"/>
              <a:t> Generate “small” test sets</a:t>
            </a:r>
          </a:p>
          <a:p>
            <a:pPr lvl="2" eaLnBrk="1" hangingPunct="1"/>
            <a:r>
              <a:rPr lang="en-US" sz="2800" dirty="0" smtClean="0"/>
              <a:t> Smaller than “MUMCUT++”</a:t>
            </a:r>
          </a:p>
          <a:p>
            <a:pPr lvl="1" eaLnBrk="1" hangingPunct="1"/>
            <a:r>
              <a:rPr lang="en-US" sz="2800" dirty="0" smtClean="0"/>
              <a:t> But still guarantee double HOM detection</a:t>
            </a:r>
          </a:p>
          <a:p>
            <a:pPr eaLnBrk="1" hangingPunct="1"/>
            <a:r>
              <a:rPr lang="en-US" sz="2800" dirty="0" smtClean="0"/>
              <a:t>Restrictions in this paper: </a:t>
            </a:r>
          </a:p>
          <a:p>
            <a:pPr lvl="1" eaLnBrk="1" hangingPunct="1"/>
            <a:r>
              <a:rPr lang="en-US" sz="2800" dirty="0" smtClean="0"/>
              <a:t>Only worry about mutating predicates</a:t>
            </a:r>
          </a:p>
          <a:p>
            <a:pPr lvl="1" eaLnBrk="1" hangingPunct="1"/>
            <a:r>
              <a:rPr lang="en-US" sz="2800" dirty="0" smtClean="0"/>
              <a:t>Assume minimal Disjunctive Normal Form (DNF)</a:t>
            </a:r>
          </a:p>
          <a:p>
            <a:pPr lvl="1" eaLnBrk="1" hangingPunct="1"/>
            <a:r>
              <a:rPr lang="en-US" sz="2800" dirty="0" smtClean="0"/>
              <a:t>Assume predicates are tested in isolation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C1EF5E-8888-4B6C-A167-38D6C08E1D37}" type="slidenum">
              <a:rPr lang="en-US"/>
              <a:pPr/>
              <a:t>4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Minimal DNF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Terms separated by OR, literals by AND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u="sng" dirty="0" err="1" smtClean="0">
                <a:solidFill>
                  <a:srgbClr val="33CC33"/>
                </a:solidFill>
              </a:rPr>
              <a:t>ab</a:t>
            </a:r>
            <a:r>
              <a:rPr lang="en-US" sz="2400" u="sng" dirty="0" smtClean="0">
                <a:solidFill>
                  <a:srgbClr val="33CC33"/>
                </a:solidFill>
              </a:rPr>
              <a:t> + </a:t>
            </a:r>
            <a:r>
              <a:rPr lang="en-US" sz="2400" u="sng" dirty="0" err="1" smtClean="0">
                <a:solidFill>
                  <a:srgbClr val="33CC33"/>
                </a:solidFill>
              </a:rPr>
              <a:t>a!c</a:t>
            </a:r>
            <a:r>
              <a:rPr lang="en-US" sz="2400" dirty="0" smtClean="0"/>
              <a:t>  vs.  </a:t>
            </a:r>
            <a:r>
              <a:rPr lang="en-US" sz="2400" dirty="0" smtClean="0">
                <a:solidFill>
                  <a:srgbClr val="FF0000"/>
                </a:solidFill>
              </a:rPr>
              <a:t>a(b + !c)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Make each term true and other terms false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u="sng" dirty="0" err="1" smtClean="0">
                <a:solidFill>
                  <a:srgbClr val="33CC33"/>
                </a:solidFill>
              </a:rPr>
              <a:t>ab</a:t>
            </a:r>
            <a:r>
              <a:rPr lang="en-US" sz="2400" u="sng" dirty="0" smtClean="0">
                <a:solidFill>
                  <a:srgbClr val="33CC33"/>
                </a:solidFill>
              </a:rPr>
              <a:t> + ac</a:t>
            </a:r>
            <a:r>
              <a:rPr lang="en-US" sz="2400" dirty="0" smtClean="0"/>
              <a:t>   vs.  </a:t>
            </a:r>
            <a:r>
              <a:rPr lang="en-US" sz="2400" dirty="0" err="1" smtClean="0">
                <a:solidFill>
                  <a:srgbClr val="FF0000"/>
                </a:solidFill>
              </a:rPr>
              <a:t>ab</a:t>
            </a:r>
            <a:r>
              <a:rPr lang="en-US" sz="2400" dirty="0" smtClean="0">
                <a:solidFill>
                  <a:srgbClr val="FF0000"/>
                </a:solidFill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</a:rPr>
              <a:t>abc</a:t>
            </a: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Can’t</a:t>
            </a:r>
            <a:r>
              <a:rPr lang="en-US" sz="2400" dirty="0" smtClean="0"/>
              <a:t> remove a literal without changing predicate’s </a:t>
            </a:r>
            <a:r>
              <a:rPr lang="en-US" dirty="0" smtClean="0"/>
              <a:t>truth value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u="sng" dirty="0" err="1" smtClean="0">
                <a:solidFill>
                  <a:srgbClr val="33CC33"/>
                </a:solidFill>
              </a:rPr>
              <a:t>ab</a:t>
            </a:r>
            <a:r>
              <a:rPr lang="en-US" sz="2400" dirty="0" smtClean="0"/>
              <a:t>           vs.  </a:t>
            </a:r>
            <a:r>
              <a:rPr lang="en-US" sz="2400" dirty="0" err="1" smtClean="0">
                <a:solidFill>
                  <a:srgbClr val="FF0000"/>
                </a:solidFill>
              </a:rPr>
              <a:t>abc</a:t>
            </a:r>
            <a:r>
              <a:rPr lang="en-US" sz="2400" dirty="0" smtClean="0">
                <a:solidFill>
                  <a:srgbClr val="FF0000"/>
                </a:solidFill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</a:rPr>
              <a:t>ab!c</a:t>
            </a: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u="sng" dirty="0" smtClean="0">
                <a:solidFill>
                  <a:srgbClr val="33CC33"/>
                </a:solidFill>
              </a:rPr>
              <a:t>Green</a:t>
            </a:r>
            <a:r>
              <a:rPr lang="en-US" sz="2400" dirty="0" smtClean="0"/>
              <a:t> – in minimal DNF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   – not in minimal DNF</a:t>
            </a: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67ED1F-EA8C-43C4-AA44-19D449949307}" type="slidenum">
              <a:rPr lang="en-US"/>
              <a:pPr/>
              <a:t>5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Minimal DNF:  SOMs and HOMs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Original Predicate:   </a:t>
            </a:r>
            <a:r>
              <a:rPr lang="en-US" sz="2400" dirty="0" err="1" smtClean="0"/>
              <a:t>ab</a:t>
            </a:r>
            <a:r>
              <a:rPr lang="en-US" sz="2400" dirty="0" smtClean="0"/>
              <a:t>  +  </a:t>
            </a:r>
            <a:r>
              <a:rPr lang="en-US" sz="2400" dirty="0" err="1" smtClean="0"/>
              <a:t>bc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Literal Insertion Fault (LIF):       </a:t>
            </a:r>
            <a:r>
              <a:rPr lang="en-US" sz="2400" dirty="0" err="1" smtClean="0"/>
              <a:t>ab</a:t>
            </a:r>
            <a:r>
              <a:rPr lang="en-US" dirty="0" err="1" smtClean="0">
                <a:solidFill>
                  <a:schemeClr val="tx2"/>
                </a:solidFill>
              </a:rPr>
              <a:t>c</a:t>
            </a:r>
            <a:r>
              <a:rPr lang="en-US" sz="2400" dirty="0" smtClean="0"/>
              <a:t> + </a:t>
            </a:r>
            <a:r>
              <a:rPr lang="en-US" sz="2400" dirty="0" err="1" smtClean="0"/>
              <a:t>bc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Literal Reference Fault (LRF):    a</a:t>
            </a:r>
            <a:r>
              <a:rPr lang="en-US" sz="2400" dirty="0" smtClean="0">
                <a:solidFill>
                  <a:schemeClr val="tx2"/>
                </a:solidFill>
              </a:rPr>
              <a:t>c</a:t>
            </a:r>
            <a:r>
              <a:rPr lang="en-US" sz="2400" dirty="0" smtClean="0"/>
              <a:t>   + </a:t>
            </a:r>
            <a:r>
              <a:rPr lang="en-US" sz="2400" dirty="0" err="1" smtClean="0"/>
              <a:t>bc</a:t>
            </a:r>
            <a:endParaRPr lang="en-US" sz="24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Literal Omission Fault (LOF):     a    + </a:t>
            </a:r>
            <a:r>
              <a:rPr lang="en-US" sz="2400" dirty="0" err="1" smtClean="0"/>
              <a:t>bc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Detecting LIF, LRF, LOF actually detects all 9 SOM types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The LIF and LRF can result in an equivalent fault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HOM:  Double Fault:                  </a:t>
            </a:r>
            <a:r>
              <a:rPr lang="en-US" sz="2400" dirty="0" err="1" smtClean="0"/>
              <a:t>ab</a:t>
            </a:r>
            <a:r>
              <a:rPr lang="en-US" dirty="0" err="1" smtClean="0">
                <a:solidFill>
                  <a:schemeClr val="tx2"/>
                </a:solidFill>
              </a:rPr>
              <a:t>c</a:t>
            </a:r>
            <a:r>
              <a:rPr lang="en-US" sz="2400" dirty="0" smtClean="0"/>
              <a:t> + </a:t>
            </a:r>
            <a:r>
              <a:rPr lang="en-US" sz="2400" dirty="0" err="1" smtClean="0"/>
              <a:t>b</a:t>
            </a:r>
            <a:r>
              <a:rPr lang="en-US" dirty="0" err="1" smtClean="0">
                <a:solidFill>
                  <a:schemeClr val="tx2"/>
                </a:solidFill>
              </a:rPr>
              <a:t>a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81 double faults HOMs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What can we say about </a:t>
            </a:r>
            <a:r>
              <a:rPr lang="en-US" sz="2400" dirty="0" smtClean="0"/>
              <a:t>detecting double fault HOMs?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EEDE27-E17C-48B1-AA86-606B152B744E}" type="slidenum">
              <a:rPr lang="en-US"/>
              <a:pPr/>
              <a:t>6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Lau and Yu’s DNF Fault Hierarchy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Arrow means test for source fault also detects destination fault</a:t>
            </a:r>
          </a:p>
          <a:p>
            <a:pPr eaLnBrk="1" hangingPunct="1"/>
            <a:r>
              <a:rPr lang="en-US" dirty="0" smtClean="0"/>
              <a:t>Ignores criterion feasibility</a:t>
            </a:r>
            <a:endParaRPr lang="en-US" dirty="0" smtClean="0">
              <a:sym typeface="Wingdings" pitchFamily="2" charset="2"/>
            </a:endParaRPr>
          </a:p>
          <a:p>
            <a:pPr eaLnBrk="1" hangingPunct="1"/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MUMCUT</a:t>
            </a:r>
            <a:r>
              <a:rPr lang="en-US" dirty="0" smtClean="0">
                <a:sym typeface="Wingdings" pitchFamily="2" charset="2"/>
              </a:rPr>
              <a:t> criterion guarantees detecting all faults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33400" y="3048000"/>
            <a:ext cx="5867400" cy="3505200"/>
            <a:chOff x="2491" y="176"/>
            <a:chExt cx="7200" cy="4590"/>
          </a:xfrm>
        </p:grpSpPr>
        <p:sp>
          <p:nvSpPr>
            <p:cNvPr id="7174" name="AutoShape 5"/>
            <p:cNvSpPr>
              <a:spLocks noChangeAspect="1" noChangeArrowheads="1"/>
            </p:cNvSpPr>
            <p:nvPr/>
          </p:nvSpPr>
          <p:spPr bwMode="auto">
            <a:xfrm>
              <a:off x="2491" y="176"/>
              <a:ext cx="7200" cy="4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Line 6"/>
            <p:cNvSpPr>
              <a:spLocks noChangeShapeType="1"/>
            </p:cNvSpPr>
            <p:nvPr/>
          </p:nvSpPr>
          <p:spPr bwMode="auto">
            <a:xfrm>
              <a:off x="8583" y="716"/>
              <a:ext cx="1" cy="189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Rectangle 7"/>
            <p:cNvSpPr>
              <a:spLocks noChangeArrowheads="1"/>
            </p:cNvSpPr>
            <p:nvPr/>
          </p:nvSpPr>
          <p:spPr bwMode="auto">
            <a:xfrm>
              <a:off x="8029" y="176"/>
              <a:ext cx="1108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 i="1" dirty="0">
                  <a:solidFill>
                    <a:srgbClr val="000000"/>
                  </a:solidFill>
                  <a:latin typeface="Times New Roman" pitchFamily="18" charset="0"/>
                </a:rPr>
                <a:t>   LOF</a:t>
              </a:r>
              <a:endParaRPr lang="en-US" sz="2000" b="1" i="1" dirty="0"/>
            </a:p>
          </p:txBody>
        </p:sp>
        <p:sp>
          <p:nvSpPr>
            <p:cNvPr id="7177" name="Rectangle 8"/>
            <p:cNvSpPr>
              <a:spLocks noChangeArrowheads="1"/>
            </p:cNvSpPr>
            <p:nvPr/>
          </p:nvSpPr>
          <p:spPr bwMode="auto">
            <a:xfrm>
              <a:off x="8029" y="2606"/>
              <a:ext cx="1108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   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ORF.</a:t>
              </a:r>
              <a:endParaRPr lang="en-US" sz="2000" dirty="0"/>
            </a:p>
          </p:txBody>
        </p:sp>
        <p:sp>
          <p:nvSpPr>
            <p:cNvPr id="7178" name="Rectangle 9"/>
            <p:cNvSpPr>
              <a:spLocks noChangeArrowheads="1"/>
            </p:cNvSpPr>
            <p:nvPr/>
          </p:nvSpPr>
          <p:spPr bwMode="auto">
            <a:xfrm>
              <a:off x="5537" y="986"/>
              <a:ext cx="1108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  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>
                  <a:solidFill>
                    <a:srgbClr val="000000"/>
                  </a:solidFill>
                  <a:latin typeface="Times New Roman" pitchFamily="18" charset="0"/>
                </a:rPr>
                <a:t>LRF</a:t>
              </a:r>
              <a:endParaRPr lang="en-US" sz="2000" b="1" i="1" dirty="0"/>
            </a:p>
          </p:txBody>
        </p:sp>
        <p:sp>
          <p:nvSpPr>
            <p:cNvPr id="7179" name="Line 10"/>
            <p:cNvSpPr>
              <a:spLocks noChangeShapeType="1"/>
            </p:cNvSpPr>
            <p:nvPr/>
          </p:nvSpPr>
          <p:spPr bwMode="auto">
            <a:xfrm>
              <a:off x="6091" y="3686"/>
              <a:ext cx="2" cy="54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Rectangle 11"/>
            <p:cNvSpPr>
              <a:spLocks noChangeArrowheads="1"/>
            </p:cNvSpPr>
            <p:nvPr/>
          </p:nvSpPr>
          <p:spPr bwMode="auto">
            <a:xfrm>
              <a:off x="5537" y="2066"/>
              <a:ext cx="1255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   LNF</a:t>
              </a:r>
              <a:endParaRPr lang="en-US" sz="2000" dirty="0"/>
            </a:p>
          </p:txBody>
        </p:sp>
        <p:sp>
          <p:nvSpPr>
            <p:cNvPr id="7181" name="Line 12"/>
            <p:cNvSpPr>
              <a:spLocks noChangeShapeType="1"/>
            </p:cNvSpPr>
            <p:nvPr/>
          </p:nvSpPr>
          <p:spPr bwMode="auto">
            <a:xfrm>
              <a:off x="6091" y="2606"/>
              <a:ext cx="2" cy="54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Rectangle 13"/>
            <p:cNvSpPr>
              <a:spLocks noChangeArrowheads="1"/>
            </p:cNvSpPr>
            <p:nvPr/>
          </p:nvSpPr>
          <p:spPr bwMode="auto">
            <a:xfrm>
              <a:off x="5537" y="3146"/>
              <a:ext cx="1108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   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TNF</a:t>
              </a:r>
              <a:endParaRPr lang="en-US" sz="2000" dirty="0"/>
            </a:p>
          </p:txBody>
        </p:sp>
        <p:sp>
          <p:nvSpPr>
            <p:cNvPr id="7183" name="Line 14"/>
            <p:cNvSpPr>
              <a:spLocks noChangeShapeType="1"/>
            </p:cNvSpPr>
            <p:nvPr/>
          </p:nvSpPr>
          <p:spPr bwMode="auto">
            <a:xfrm>
              <a:off x="6091" y="1526"/>
              <a:ext cx="2" cy="54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Rectangle 15"/>
            <p:cNvSpPr>
              <a:spLocks noChangeArrowheads="1"/>
            </p:cNvSpPr>
            <p:nvPr/>
          </p:nvSpPr>
          <p:spPr bwMode="auto">
            <a:xfrm>
              <a:off x="5537" y="4226"/>
              <a:ext cx="1108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 dirty="0">
                  <a:solidFill>
                    <a:srgbClr val="000000"/>
                  </a:solidFill>
                  <a:latin typeface="Times New Roman" pitchFamily="18" charset="0"/>
                </a:rPr>
                <a:t>   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ENF</a:t>
              </a:r>
              <a:endParaRPr lang="en-US" sz="2000" dirty="0"/>
            </a:p>
          </p:txBody>
        </p:sp>
        <p:sp>
          <p:nvSpPr>
            <p:cNvPr id="7185" name="Rectangle 16"/>
            <p:cNvSpPr>
              <a:spLocks noChangeArrowheads="1"/>
            </p:cNvSpPr>
            <p:nvPr/>
          </p:nvSpPr>
          <p:spPr bwMode="auto">
            <a:xfrm>
              <a:off x="2768" y="176"/>
              <a:ext cx="1108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   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i="1" dirty="0">
                  <a:solidFill>
                    <a:srgbClr val="000000"/>
                  </a:solidFill>
                  <a:latin typeface="Times New Roman" pitchFamily="18" charset="0"/>
                </a:rPr>
                <a:t>LIF</a:t>
              </a:r>
              <a:endParaRPr lang="en-US" sz="2000" b="1" i="1" dirty="0"/>
            </a:p>
          </p:txBody>
        </p:sp>
        <p:sp>
          <p:nvSpPr>
            <p:cNvPr id="7186" name="Line 17"/>
            <p:cNvSpPr>
              <a:spLocks noChangeShapeType="1"/>
            </p:cNvSpPr>
            <p:nvPr/>
          </p:nvSpPr>
          <p:spPr bwMode="auto">
            <a:xfrm>
              <a:off x="3322" y="716"/>
              <a:ext cx="1" cy="81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Rectangle 18"/>
            <p:cNvSpPr>
              <a:spLocks noChangeArrowheads="1"/>
            </p:cNvSpPr>
            <p:nvPr/>
          </p:nvSpPr>
          <p:spPr bwMode="auto">
            <a:xfrm>
              <a:off x="2768" y="1526"/>
              <a:ext cx="1108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   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TOF</a:t>
              </a:r>
              <a:endParaRPr lang="en-US" sz="2000" dirty="0"/>
            </a:p>
          </p:txBody>
        </p:sp>
        <p:sp>
          <p:nvSpPr>
            <p:cNvPr id="7188" name="Line 19"/>
            <p:cNvSpPr>
              <a:spLocks noChangeShapeType="1"/>
            </p:cNvSpPr>
            <p:nvPr/>
          </p:nvSpPr>
          <p:spPr bwMode="auto">
            <a:xfrm>
              <a:off x="3322" y="2066"/>
              <a:ext cx="1" cy="81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Rectangle 20"/>
            <p:cNvSpPr>
              <a:spLocks noChangeArrowheads="1"/>
            </p:cNvSpPr>
            <p:nvPr/>
          </p:nvSpPr>
          <p:spPr bwMode="auto">
            <a:xfrm>
              <a:off x="2768" y="2876"/>
              <a:ext cx="1313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   ORF+</a:t>
              </a:r>
              <a:endParaRPr lang="en-US" sz="2000" dirty="0"/>
            </a:p>
          </p:txBody>
        </p:sp>
        <p:sp>
          <p:nvSpPr>
            <p:cNvPr id="7190" name="Line 21"/>
            <p:cNvSpPr>
              <a:spLocks noChangeShapeType="1"/>
            </p:cNvSpPr>
            <p:nvPr/>
          </p:nvSpPr>
          <p:spPr bwMode="auto">
            <a:xfrm>
              <a:off x="3322" y="3416"/>
              <a:ext cx="2215" cy="108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Line 22"/>
            <p:cNvSpPr>
              <a:spLocks noChangeShapeType="1"/>
            </p:cNvSpPr>
            <p:nvPr/>
          </p:nvSpPr>
          <p:spPr bwMode="auto">
            <a:xfrm>
              <a:off x="3876" y="1796"/>
              <a:ext cx="1661" cy="54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23"/>
            <p:cNvSpPr>
              <a:spLocks noChangeShapeType="1"/>
            </p:cNvSpPr>
            <p:nvPr/>
          </p:nvSpPr>
          <p:spPr bwMode="auto">
            <a:xfrm flipH="1">
              <a:off x="6645" y="2876"/>
              <a:ext cx="1384" cy="54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24"/>
            <p:cNvSpPr>
              <a:spLocks noChangeShapeType="1"/>
            </p:cNvSpPr>
            <p:nvPr/>
          </p:nvSpPr>
          <p:spPr bwMode="auto">
            <a:xfrm flipH="1">
              <a:off x="6792" y="716"/>
              <a:ext cx="1237" cy="155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25"/>
            <p:cNvSpPr>
              <a:spLocks noChangeShapeType="1"/>
            </p:cNvSpPr>
            <p:nvPr/>
          </p:nvSpPr>
          <p:spPr bwMode="auto">
            <a:xfrm>
              <a:off x="3876" y="716"/>
              <a:ext cx="1661" cy="54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553200" y="3276600"/>
            <a:ext cx="20425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2"/>
                </a:solidFill>
              </a:rPr>
              <a:t>MUMCUT</a:t>
            </a:r>
            <a:r>
              <a:rPr lang="en-US" sz="2800" dirty="0" smtClean="0"/>
              <a:t> =</a:t>
            </a:r>
          </a:p>
          <a:p>
            <a:pPr algn="r"/>
            <a:r>
              <a:rPr lang="en-US" sz="2800" dirty="0" smtClean="0"/>
              <a:t>MUTP +</a:t>
            </a:r>
          </a:p>
          <a:p>
            <a:pPr algn="r"/>
            <a:r>
              <a:rPr lang="en-US" sz="2800" dirty="0" smtClean="0"/>
              <a:t>CUTPNFP +</a:t>
            </a:r>
          </a:p>
          <a:p>
            <a:pPr algn="r"/>
            <a:r>
              <a:rPr lang="en-US" sz="2800" dirty="0" smtClean="0"/>
              <a:t>MNFP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800" y="914400"/>
            <a:ext cx="8966200" cy="5291138"/>
          </a:xfrm>
        </p:spPr>
        <p:txBody>
          <a:bodyPr/>
          <a:lstStyle/>
          <a:p>
            <a:r>
              <a:rPr lang="en-US" dirty="0" smtClean="0"/>
              <a:t>For each </a:t>
            </a:r>
            <a:r>
              <a:rPr lang="en-US" dirty="0" err="1" smtClean="0"/>
              <a:t>implicant</a:t>
            </a:r>
            <a:r>
              <a:rPr lang="en-US" dirty="0" smtClean="0"/>
              <a:t> find unique true points (UTPs) so that</a:t>
            </a:r>
          </a:p>
          <a:p>
            <a:pPr lvl="1"/>
            <a:r>
              <a:rPr lang="en-US" dirty="0" smtClean="0"/>
              <a:t>Literals not in </a:t>
            </a:r>
            <a:r>
              <a:rPr lang="en-US" dirty="0" err="1" smtClean="0"/>
              <a:t>implicant</a:t>
            </a:r>
            <a:r>
              <a:rPr lang="en-US" dirty="0" smtClean="0"/>
              <a:t> take on values T and F</a:t>
            </a:r>
          </a:p>
          <a:p>
            <a:r>
              <a:rPr lang="en-US" dirty="0" smtClean="0"/>
              <a:t>Consider the DNF predicate: </a:t>
            </a:r>
          </a:p>
          <a:p>
            <a:pPr lvl="1"/>
            <a:r>
              <a:rPr lang="en-US" dirty="0" smtClean="0"/>
              <a:t> </a:t>
            </a:r>
            <a:r>
              <a:rPr lang="en-US" i="1" dirty="0" smtClean="0"/>
              <a:t>f = </a:t>
            </a:r>
            <a:r>
              <a:rPr lang="en-US" i="1" dirty="0" err="1" smtClean="0"/>
              <a:t>ab</a:t>
            </a:r>
            <a:r>
              <a:rPr lang="en-US" i="1" dirty="0" smtClean="0"/>
              <a:t> + </a:t>
            </a:r>
            <a:r>
              <a:rPr lang="en-US" i="1" dirty="0" err="1" smtClean="0"/>
              <a:t>cd</a:t>
            </a:r>
            <a:endParaRPr lang="en-US" i="1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implicant</a:t>
            </a:r>
            <a:r>
              <a:rPr lang="en-US" dirty="0" smtClean="0"/>
              <a:t> </a:t>
            </a:r>
            <a:r>
              <a:rPr lang="en-US" i="1" dirty="0" err="1" smtClean="0"/>
              <a:t>ab</a:t>
            </a:r>
            <a:endParaRPr lang="en-US" i="1" dirty="0" smtClean="0"/>
          </a:p>
          <a:p>
            <a:pPr lvl="1"/>
            <a:r>
              <a:rPr lang="en-US" dirty="0" smtClean="0"/>
              <a:t>Choose TTFT, TTTF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implicant</a:t>
            </a:r>
            <a:r>
              <a:rPr lang="en-US" dirty="0" smtClean="0"/>
              <a:t> </a:t>
            </a:r>
            <a:r>
              <a:rPr lang="en-US" dirty="0" err="1" smtClean="0"/>
              <a:t>cd</a:t>
            </a:r>
            <a:endParaRPr lang="en-US" dirty="0" smtClean="0"/>
          </a:p>
          <a:p>
            <a:pPr lvl="1"/>
            <a:r>
              <a:rPr lang="en-US" dirty="0" smtClean="0"/>
              <a:t>Choose FTTT, TFTT</a:t>
            </a:r>
          </a:p>
          <a:p>
            <a:r>
              <a:rPr lang="en-US" dirty="0" smtClean="0"/>
              <a:t>MUTP test set</a:t>
            </a:r>
          </a:p>
          <a:p>
            <a:pPr lvl="1"/>
            <a:r>
              <a:rPr lang="en-US" dirty="0" smtClean="0"/>
              <a:t>{TTFT, TTTF, FTTT, TFTT}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MUTP: Multiple Unique True Points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4724400" y="1905000"/>
            <a:ext cx="4013200" cy="3562350"/>
            <a:chOff x="4724400" y="1905000"/>
            <a:chExt cx="4013200" cy="3562350"/>
          </a:xfrm>
        </p:grpSpPr>
        <p:sp>
          <p:nvSpPr>
            <p:cNvPr id="29710" name="Rectangle 5"/>
            <p:cNvSpPr>
              <a:spLocks noChangeArrowheads="1"/>
            </p:cNvSpPr>
            <p:nvPr/>
          </p:nvSpPr>
          <p:spPr bwMode="auto">
            <a:xfrm>
              <a:off x="4772025" y="3370263"/>
              <a:ext cx="792163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29711" name="Rectangle 6"/>
            <p:cNvSpPr>
              <a:spLocks noChangeArrowheads="1"/>
            </p:cNvSpPr>
            <p:nvPr/>
          </p:nvSpPr>
          <p:spPr bwMode="auto">
            <a:xfrm>
              <a:off x="4772025" y="2697163"/>
              <a:ext cx="792163" cy="67310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00</a:t>
              </a:r>
            </a:p>
          </p:txBody>
        </p:sp>
        <p:sp>
          <p:nvSpPr>
            <p:cNvPr id="29712" name="Rectangle 7"/>
            <p:cNvSpPr>
              <a:spLocks noChangeArrowheads="1"/>
            </p:cNvSpPr>
            <p:nvPr/>
          </p:nvSpPr>
          <p:spPr bwMode="auto">
            <a:xfrm>
              <a:off x="7937500" y="1951038"/>
              <a:ext cx="792163" cy="746125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713" name="Rectangle 8"/>
            <p:cNvSpPr>
              <a:spLocks noChangeArrowheads="1"/>
            </p:cNvSpPr>
            <p:nvPr/>
          </p:nvSpPr>
          <p:spPr bwMode="auto">
            <a:xfrm>
              <a:off x="7146925" y="1951038"/>
              <a:ext cx="790575" cy="746125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29714" name="Rectangle 9"/>
            <p:cNvSpPr>
              <a:spLocks noChangeArrowheads="1"/>
            </p:cNvSpPr>
            <p:nvPr/>
          </p:nvSpPr>
          <p:spPr bwMode="auto">
            <a:xfrm>
              <a:off x="6354763" y="1951038"/>
              <a:ext cx="792163" cy="746125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29715" name="Rectangle 10"/>
            <p:cNvSpPr>
              <a:spLocks noChangeArrowheads="1"/>
            </p:cNvSpPr>
            <p:nvPr/>
          </p:nvSpPr>
          <p:spPr bwMode="auto">
            <a:xfrm>
              <a:off x="5564188" y="1951038"/>
              <a:ext cx="790575" cy="746125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00</a:t>
              </a:r>
            </a:p>
          </p:txBody>
        </p:sp>
        <p:sp>
          <p:nvSpPr>
            <p:cNvPr id="29716" name="Rectangle 11"/>
            <p:cNvSpPr>
              <a:spLocks noChangeArrowheads="1"/>
            </p:cNvSpPr>
            <p:nvPr/>
          </p:nvSpPr>
          <p:spPr bwMode="auto">
            <a:xfrm>
              <a:off x="4724400" y="1905000"/>
              <a:ext cx="792163" cy="746125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    ab</a:t>
              </a:r>
            </a:p>
            <a:p>
              <a:pPr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  cd</a:t>
              </a:r>
            </a:p>
          </p:txBody>
        </p:sp>
        <p:sp>
          <p:nvSpPr>
            <p:cNvPr id="29717" name="Line 12"/>
            <p:cNvSpPr>
              <a:spLocks noChangeShapeType="1"/>
            </p:cNvSpPr>
            <p:nvPr/>
          </p:nvSpPr>
          <p:spPr bwMode="auto">
            <a:xfrm>
              <a:off x="4772025" y="1951038"/>
              <a:ext cx="792163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13"/>
            <p:cNvSpPr>
              <a:spLocks noChangeShapeType="1"/>
            </p:cNvSpPr>
            <p:nvPr/>
          </p:nvSpPr>
          <p:spPr bwMode="auto">
            <a:xfrm>
              <a:off x="4772025" y="1951038"/>
              <a:ext cx="0" cy="746125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4"/>
            <p:cNvSpPr>
              <a:spLocks noChangeShapeType="1"/>
            </p:cNvSpPr>
            <p:nvPr/>
          </p:nvSpPr>
          <p:spPr bwMode="auto">
            <a:xfrm>
              <a:off x="5564188" y="1951038"/>
              <a:ext cx="790575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15"/>
            <p:cNvSpPr>
              <a:spLocks noChangeShapeType="1"/>
            </p:cNvSpPr>
            <p:nvPr/>
          </p:nvSpPr>
          <p:spPr bwMode="auto">
            <a:xfrm>
              <a:off x="4772025" y="2697163"/>
              <a:ext cx="0" cy="67310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16"/>
            <p:cNvSpPr>
              <a:spLocks noChangeShapeType="1"/>
            </p:cNvSpPr>
            <p:nvPr/>
          </p:nvSpPr>
          <p:spPr bwMode="auto">
            <a:xfrm>
              <a:off x="4772025" y="3370263"/>
              <a:ext cx="0" cy="70485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17"/>
            <p:cNvSpPr>
              <a:spLocks noChangeShapeType="1"/>
            </p:cNvSpPr>
            <p:nvPr/>
          </p:nvSpPr>
          <p:spPr bwMode="auto">
            <a:xfrm>
              <a:off x="8729663" y="1951038"/>
              <a:ext cx="0" cy="746125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18"/>
            <p:cNvSpPr>
              <a:spLocks noChangeShapeType="1"/>
            </p:cNvSpPr>
            <p:nvPr/>
          </p:nvSpPr>
          <p:spPr bwMode="auto">
            <a:xfrm>
              <a:off x="4772025" y="4075113"/>
              <a:ext cx="792163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19"/>
            <p:cNvSpPr>
              <a:spLocks noChangeShapeType="1"/>
            </p:cNvSpPr>
            <p:nvPr/>
          </p:nvSpPr>
          <p:spPr bwMode="auto">
            <a:xfrm>
              <a:off x="5003800" y="2159000"/>
              <a:ext cx="546100" cy="523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Rectangle 20"/>
            <p:cNvSpPr>
              <a:spLocks noChangeArrowheads="1"/>
            </p:cNvSpPr>
            <p:nvPr/>
          </p:nvSpPr>
          <p:spPr bwMode="auto">
            <a:xfrm>
              <a:off x="7937500" y="3370263"/>
              <a:ext cx="792163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26" name="Rectangle 21"/>
            <p:cNvSpPr>
              <a:spLocks noChangeArrowheads="1"/>
            </p:cNvSpPr>
            <p:nvPr/>
          </p:nvSpPr>
          <p:spPr bwMode="auto">
            <a:xfrm>
              <a:off x="7146925" y="3370263"/>
              <a:ext cx="790575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9727" name="Rectangle 22"/>
            <p:cNvSpPr>
              <a:spLocks noChangeArrowheads="1"/>
            </p:cNvSpPr>
            <p:nvPr/>
          </p:nvSpPr>
          <p:spPr bwMode="auto">
            <a:xfrm>
              <a:off x="6354763" y="3370263"/>
              <a:ext cx="792163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9728" name="Rectangle 23"/>
            <p:cNvSpPr>
              <a:spLocks noChangeArrowheads="1"/>
            </p:cNvSpPr>
            <p:nvPr/>
          </p:nvSpPr>
          <p:spPr bwMode="auto">
            <a:xfrm>
              <a:off x="5564188" y="3370263"/>
              <a:ext cx="790575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29" name="Rectangle 24"/>
            <p:cNvSpPr>
              <a:spLocks noChangeArrowheads="1"/>
            </p:cNvSpPr>
            <p:nvPr/>
          </p:nvSpPr>
          <p:spPr bwMode="auto">
            <a:xfrm>
              <a:off x="7937500" y="2697163"/>
              <a:ext cx="792163" cy="67310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9730" name="Rectangle 25"/>
            <p:cNvSpPr>
              <a:spLocks noChangeArrowheads="1"/>
            </p:cNvSpPr>
            <p:nvPr/>
          </p:nvSpPr>
          <p:spPr bwMode="auto">
            <a:xfrm>
              <a:off x="6354763" y="2697163"/>
              <a:ext cx="792163" cy="67310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9731" name="Rectangle 26"/>
            <p:cNvSpPr>
              <a:spLocks noChangeArrowheads="1"/>
            </p:cNvSpPr>
            <p:nvPr/>
          </p:nvSpPr>
          <p:spPr bwMode="auto">
            <a:xfrm>
              <a:off x="5564188" y="2697163"/>
              <a:ext cx="790575" cy="67310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32" name="Line 27"/>
            <p:cNvSpPr>
              <a:spLocks noChangeShapeType="1"/>
            </p:cNvSpPr>
            <p:nvPr/>
          </p:nvSpPr>
          <p:spPr bwMode="auto">
            <a:xfrm>
              <a:off x="8729663" y="2697163"/>
              <a:ext cx="0" cy="137795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Line 28"/>
            <p:cNvSpPr>
              <a:spLocks noChangeShapeType="1"/>
            </p:cNvSpPr>
            <p:nvPr/>
          </p:nvSpPr>
          <p:spPr bwMode="auto">
            <a:xfrm>
              <a:off x="5564188" y="2697163"/>
              <a:ext cx="316547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Line 29"/>
            <p:cNvSpPr>
              <a:spLocks noChangeShapeType="1"/>
            </p:cNvSpPr>
            <p:nvPr/>
          </p:nvSpPr>
          <p:spPr bwMode="auto">
            <a:xfrm>
              <a:off x="5564188" y="2697163"/>
              <a:ext cx="0" cy="137795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30"/>
            <p:cNvSpPr>
              <a:spLocks noChangeShapeType="1"/>
            </p:cNvSpPr>
            <p:nvPr/>
          </p:nvSpPr>
          <p:spPr bwMode="auto">
            <a:xfrm>
              <a:off x="6354763" y="2697163"/>
              <a:ext cx="0" cy="1377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Line 31"/>
            <p:cNvSpPr>
              <a:spLocks noChangeShapeType="1"/>
            </p:cNvSpPr>
            <p:nvPr/>
          </p:nvSpPr>
          <p:spPr bwMode="auto">
            <a:xfrm>
              <a:off x="7146925" y="2697163"/>
              <a:ext cx="0" cy="1377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Line 32"/>
            <p:cNvSpPr>
              <a:spLocks noChangeShapeType="1"/>
            </p:cNvSpPr>
            <p:nvPr/>
          </p:nvSpPr>
          <p:spPr bwMode="auto">
            <a:xfrm>
              <a:off x="7937500" y="2697163"/>
              <a:ext cx="0" cy="1377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Line 33"/>
            <p:cNvSpPr>
              <a:spLocks noChangeShapeType="1"/>
            </p:cNvSpPr>
            <p:nvPr/>
          </p:nvSpPr>
          <p:spPr bwMode="auto">
            <a:xfrm>
              <a:off x="5564188" y="3370263"/>
              <a:ext cx="31654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Line 34"/>
            <p:cNvSpPr>
              <a:spLocks noChangeShapeType="1"/>
            </p:cNvSpPr>
            <p:nvPr/>
          </p:nvSpPr>
          <p:spPr bwMode="auto">
            <a:xfrm>
              <a:off x="5572125" y="4100513"/>
              <a:ext cx="316547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Line 35"/>
            <p:cNvSpPr>
              <a:spLocks noChangeShapeType="1"/>
            </p:cNvSpPr>
            <p:nvPr/>
          </p:nvSpPr>
          <p:spPr bwMode="auto">
            <a:xfrm>
              <a:off x="5930900" y="5335588"/>
              <a:ext cx="792163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Line 36"/>
            <p:cNvSpPr>
              <a:spLocks noChangeShapeType="1"/>
            </p:cNvSpPr>
            <p:nvPr/>
          </p:nvSpPr>
          <p:spPr bwMode="auto">
            <a:xfrm>
              <a:off x="6723063" y="5335588"/>
              <a:ext cx="790575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Line 37"/>
            <p:cNvSpPr>
              <a:spLocks noChangeShapeType="1"/>
            </p:cNvSpPr>
            <p:nvPr/>
          </p:nvSpPr>
          <p:spPr bwMode="auto">
            <a:xfrm>
              <a:off x="7513638" y="5335588"/>
              <a:ext cx="792163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Rectangle 38"/>
            <p:cNvSpPr>
              <a:spLocks noChangeArrowheads="1"/>
            </p:cNvSpPr>
            <p:nvPr/>
          </p:nvSpPr>
          <p:spPr bwMode="auto">
            <a:xfrm>
              <a:off x="7937500" y="4762500"/>
              <a:ext cx="792163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44" name="Rectangle 39"/>
            <p:cNvSpPr>
              <a:spLocks noChangeArrowheads="1"/>
            </p:cNvSpPr>
            <p:nvPr/>
          </p:nvSpPr>
          <p:spPr bwMode="auto">
            <a:xfrm>
              <a:off x="7146925" y="4762500"/>
              <a:ext cx="790575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9745" name="Rectangle 40"/>
            <p:cNvSpPr>
              <a:spLocks noChangeArrowheads="1"/>
            </p:cNvSpPr>
            <p:nvPr/>
          </p:nvSpPr>
          <p:spPr bwMode="auto">
            <a:xfrm>
              <a:off x="6354763" y="4762500"/>
              <a:ext cx="792163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9746" name="Rectangle 41"/>
            <p:cNvSpPr>
              <a:spLocks noChangeArrowheads="1"/>
            </p:cNvSpPr>
            <p:nvPr/>
          </p:nvSpPr>
          <p:spPr bwMode="auto">
            <a:xfrm>
              <a:off x="5564188" y="4762500"/>
              <a:ext cx="790575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47" name="Rectangle 42"/>
            <p:cNvSpPr>
              <a:spLocks noChangeArrowheads="1"/>
            </p:cNvSpPr>
            <p:nvPr/>
          </p:nvSpPr>
          <p:spPr bwMode="auto">
            <a:xfrm>
              <a:off x="7937500" y="4089400"/>
              <a:ext cx="792163" cy="67310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AU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9748" name="Rectangle 43"/>
            <p:cNvSpPr>
              <a:spLocks noChangeArrowheads="1"/>
            </p:cNvSpPr>
            <p:nvPr/>
          </p:nvSpPr>
          <p:spPr bwMode="auto">
            <a:xfrm>
              <a:off x="5564188" y="4089400"/>
              <a:ext cx="790575" cy="67310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9749" name="Line 44"/>
            <p:cNvSpPr>
              <a:spLocks noChangeShapeType="1"/>
            </p:cNvSpPr>
            <p:nvPr/>
          </p:nvSpPr>
          <p:spPr bwMode="auto">
            <a:xfrm>
              <a:off x="8729663" y="4089400"/>
              <a:ext cx="0" cy="137795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Line 45"/>
            <p:cNvSpPr>
              <a:spLocks noChangeShapeType="1"/>
            </p:cNvSpPr>
            <p:nvPr/>
          </p:nvSpPr>
          <p:spPr bwMode="auto">
            <a:xfrm>
              <a:off x="5564188" y="5467350"/>
              <a:ext cx="316547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Line 46"/>
            <p:cNvSpPr>
              <a:spLocks noChangeShapeType="1"/>
            </p:cNvSpPr>
            <p:nvPr/>
          </p:nvSpPr>
          <p:spPr bwMode="auto">
            <a:xfrm>
              <a:off x="5564188" y="4089400"/>
              <a:ext cx="316547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Line 47"/>
            <p:cNvSpPr>
              <a:spLocks noChangeShapeType="1"/>
            </p:cNvSpPr>
            <p:nvPr/>
          </p:nvSpPr>
          <p:spPr bwMode="auto">
            <a:xfrm>
              <a:off x="5564188" y="4089400"/>
              <a:ext cx="0" cy="137795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Line 48"/>
            <p:cNvSpPr>
              <a:spLocks noChangeShapeType="1"/>
            </p:cNvSpPr>
            <p:nvPr/>
          </p:nvSpPr>
          <p:spPr bwMode="auto">
            <a:xfrm>
              <a:off x="6354763" y="4089400"/>
              <a:ext cx="0" cy="1377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Line 49"/>
            <p:cNvSpPr>
              <a:spLocks noChangeShapeType="1"/>
            </p:cNvSpPr>
            <p:nvPr/>
          </p:nvSpPr>
          <p:spPr bwMode="auto">
            <a:xfrm>
              <a:off x="7146925" y="4089400"/>
              <a:ext cx="0" cy="1377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Line 50"/>
            <p:cNvSpPr>
              <a:spLocks noChangeShapeType="1"/>
            </p:cNvSpPr>
            <p:nvPr/>
          </p:nvSpPr>
          <p:spPr bwMode="auto">
            <a:xfrm>
              <a:off x="7937500" y="4089400"/>
              <a:ext cx="0" cy="1377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Line 51"/>
            <p:cNvSpPr>
              <a:spLocks noChangeShapeType="1"/>
            </p:cNvSpPr>
            <p:nvPr/>
          </p:nvSpPr>
          <p:spPr bwMode="auto">
            <a:xfrm>
              <a:off x="5564188" y="4762500"/>
              <a:ext cx="31654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Rectangle 52"/>
            <p:cNvSpPr>
              <a:spLocks noChangeArrowheads="1"/>
            </p:cNvSpPr>
            <p:nvPr/>
          </p:nvSpPr>
          <p:spPr bwMode="auto">
            <a:xfrm>
              <a:off x="4783138" y="4051300"/>
              <a:ext cx="792163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29758" name="Rectangle 53"/>
            <p:cNvSpPr>
              <a:spLocks noChangeArrowheads="1"/>
            </p:cNvSpPr>
            <p:nvPr/>
          </p:nvSpPr>
          <p:spPr bwMode="auto">
            <a:xfrm>
              <a:off x="4765675" y="4718050"/>
              <a:ext cx="792163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759" name="Rectangle 54"/>
            <p:cNvSpPr>
              <a:spLocks noChangeArrowheads="1"/>
            </p:cNvSpPr>
            <p:nvPr/>
          </p:nvSpPr>
          <p:spPr bwMode="auto">
            <a:xfrm>
              <a:off x="7138988" y="2673350"/>
              <a:ext cx="792163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AU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9760" name="Rectangle 55"/>
            <p:cNvSpPr>
              <a:spLocks noChangeArrowheads="1"/>
            </p:cNvSpPr>
            <p:nvPr/>
          </p:nvSpPr>
          <p:spPr bwMode="auto">
            <a:xfrm>
              <a:off x="7148513" y="4056063"/>
              <a:ext cx="792163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AU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9761" name="Rectangle 56"/>
            <p:cNvSpPr>
              <a:spLocks noChangeArrowheads="1"/>
            </p:cNvSpPr>
            <p:nvPr/>
          </p:nvSpPr>
          <p:spPr bwMode="auto">
            <a:xfrm>
              <a:off x="6365875" y="4078288"/>
              <a:ext cx="792163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AU">
                  <a:solidFill>
                    <a:schemeClr val="tx1"/>
                  </a:solidFill>
                </a:rPr>
                <a:t>t</a:t>
              </a:r>
            </a:p>
          </p:txBody>
        </p:sp>
      </p:grpSp>
      <p:sp>
        <p:nvSpPr>
          <p:cNvPr id="85060" name="Oval 68"/>
          <p:cNvSpPr>
            <a:spLocks noChangeArrowheads="1"/>
          </p:cNvSpPr>
          <p:nvPr/>
        </p:nvSpPr>
        <p:spPr bwMode="auto">
          <a:xfrm>
            <a:off x="8077200" y="4114800"/>
            <a:ext cx="544513" cy="598487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186"/>
          <p:cNvSpPr>
            <a:spLocks noChangeArrowheads="1"/>
          </p:cNvSpPr>
          <p:nvPr/>
        </p:nvSpPr>
        <p:spPr bwMode="auto">
          <a:xfrm>
            <a:off x="7239000" y="2438400"/>
            <a:ext cx="630237" cy="32115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186"/>
          <p:cNvSpPr>
            <a:spLocks noChangeArrowheads="1"/>
          </p:cNvSpPr>
          <p:nvPr/>
        </p:nvSpPr>
        <p:spPr bwMode="auto">
          <a:xfrm>
            <a:off x="5562600" y="4038600"/>
            <a:ext cx="33528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60"/>
          <p:cNvSpPr>
            <a:spLocks noChangeArrowheads="1"/>
          </p:cNvSpPr>
          <p:nvPr/>
        </p:nvSpPr>
        <p:spPr bwMode="auto">
          <a:xfrm>
            <a:off x="7315200" y="3429000"/>
            <a:ext cx="544513" cy="598488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60"/>
          <p:cNvSpPr>
            <a:spLocks noChangeArrowheads="1"/>
          </p:cNvSpPr>
          <p:nvPr/>
        </p:nvSpPr>
        <p:spPr bwMode="auto">
          <a:xfrm>
            <a:off x="7315200" y="4800600"/>
            <a:ext cx="544513" cy="598488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60"/>
          <p:cNvSpPr>
            <a:spLocks noChangeArrowheads="1"/>
          </p:cNvSpPr>
          <p:nvPr/>
        </p:nvSpPr>
        <p:spPr bwMode="auto">
          <a:xfrm>
            <a:off x="6477000" y="4114800"/>
            <a:ext cx="544513" cy="598488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60" grpId="0" animBg="1"/>
      <p:bldP spid="66" grpId="0" animBg="1"/>
      <p:bldP spid="66" grpId="1" animBg="1"/>
      <p:bldP spid="67" grpId="0" animBg="1"/>
      <p:bldP spid="67" grpId="1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CUTPNFP: Corresponding Unique True Point Near False Point Pairs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Consider the DNF predicate:  </a:t>
            </a:r>
            <a:r>
              <a:rPr lang="en-US" i="1" dirty="0" smtClean="0"/>
              <a:t>f = </a:t>
            </a:r>
            <a:r>
              <a:rPr lang="en-US" i="1" dirty="0" err="1" smtClean="0"/>
              <a:t>ab</a:t>
            </a:r>
            <a:r>
              <a:rPr lang="en-US" i="1" dirty="0" smtClean="0"/>
              <a:t> + </a:t>
            </a:r>
            <a:r>
              <a:rPr lang="en-US" i="1" dirty="0" err="1" smtClean="0"/>
              <a:t>cd</a:t>
            </a:r>
            <a:endParaRPr lang="en-US" i="1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implicant</a:t>
            </a:r>
            <a:r>
              <a:rPr lang="en-US" dirty="0" smtClean="0"/>
              <a:t> </a:t>
            </a:r>
            <a:r>
              <a:rPr lang="en-US" i="1" dirty="0" err="1" smtClean="0"/>
              <a:t>ab</a:t>
            </a:r>
            <a:endParaRPr lang="en-US" i="1" dirty="0" smtClean="0"/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a</a:t>
            </a:r>
            <a:r>
              <a:rPr lang="en-US" dirty="0" smtClean="0"/>
              <a:t>, choose UTP, NFP pair</a:t>
            </a:r>
          </a:p>
          <a:p>
            <a:pPr lvl="2"/>
            <a:r>
              <a:rPr lang="en-US" dirty="0" smtClean="0"/>
              <a:t>TTFF, FTFF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b</a:t>
            </a:r>
            <a:r>
              <a:rPr lang="en-US" dirty="0" smtClean="0"/>
              <a:t>, choose UTP, NFP pair</a:t>
            </a:r>
          </a:p>
          <a:p>
            <a:pPr lvl="2"/>
            <a:r>
              <a:rPr lang="en-US" dirty="0" smtClean="0"/>
              <a:t>TTFT, TFFT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implicant</a:t>
            </a:r>
            <a:r>
              <a:rPr lang="en-US" dirty="0" smtClean="0"/>
              <a:t> </a:t>
            </a:r>
            <a:r>
              <a:rPr lang="en-US" dirty="0" err="1" smtClean="0"/>
              <a:t>cd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c</a:t>
            </a:r>
            <a:r>
              <a:rPr lang="en-US" dirty="0" smtClean="0"/>
              <a:t>, choose UTP, NFP pair</a:t>
            </a:r>
          </a:p>
          <a:p>
            <a:pPr lvl="2"/>
            <a:r>
              <a:rPr lang="en-US" dirty="0" smtClean="0"/>
              <a:t>FFTT, FFFT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d</a:t>
            </a:r>
            <a:r>
              <a:rPr lang="en-US" dirty="0" smtClean="0"/>
              <a:t>, choose UTP, NFP pair</a:t>
            </a:r>
            <a:endParaRPr lang="en-US" i="1" dirty="0" smtClean="0"/>
          </a:p>
          <a:p>
            <a:pPr lvl="2"/>
            <a:r>
              <a:rPr lang="en-US" dirty="0" smtClean="0"/>
              <a:t>FFTT, FFTF</a:t>
            </a:r>
          </a:p>
          <a:p>
            <a:r>
              <a:rPr lang="en-US" dirty="0" smtClean="0"/>
              <a:t>Possible CUTPNFP test set</a:t>
            </a:r>
          </a:p>
          <a:p>
            <a:pPr lvl="1"/>
            <a:r>
              <a:rPr lang="en-US" dirty="0" smtClean="0"/>
              <a:t>{TTFF, TTFT, FFTT              //UTPs</a:t>
            </a:r>
          </a:p>
          <a:p>
            <a:pPr lvl="1">
              <a:buFontTx/>
              <a:buNone/>
            </a:pPr>
            <a:r>
              <a:rPr lang="en-US" dirty="0" smtClean="0"/>
              <a:t>     FTFF, TFFT, FFFT, FFTF} //NFPs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65675" y="1951038"/>
            <a:ext cx="3971925" cy="3516312"/>
            <a:chOff x="2871" y="1800"/>
            <a:chExt cx="2502" cy="2215"/>
          </a:xfrm>
        </p:grpSpPr>
        <p:sp>
          <p:nvSpPr>
            <p:cNvPr id="29710" name="Rectangle 5"/>
            <p:cNvSpPr>
              <a:spLocks noChangeArrowheads="1"/>
            </p:cNvSpPr>
            <p:nvPr/>
          </p:nvSpPr>
          <p:spPr bwMode="auto">
            <a:xfrm>
              <a:off x="2875" y="2694"/>
              <a:ext cx="499" cy="44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29711" name="Rectangle 6"/>
            <p:cNvSpPr>
              <a:spLocks noChangeArrowheads="1"/>
            </p:cNvSpPr>
            <p:nvPr/>
          </p:nvSpPr>
          <p:spPr bwMode="auto">
            <a:xfrm>
              <a:off x="2875" y="2270"/>
              <a:ext cx="499" cy="42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00</a:t>
              </a:r>
            </a:p>
          </p:txBody>
        </p:sp>
        <p:sp>
          <p:nvSpPr>
            <p:cNvPr id="29712" name="Rectangle 7"/>
            <p:cNvSpPr>
              <a:spLocks noChangeArrowheads="1"/>
            </p:cNvSpPr>
            <p:nvPr/>
          </p:nvSpPr>
          <p:spPr bwMode="auto">
            <a:xfrm>
              <a:off x="4869" y="1800"/>
              <a:ext cx="499" cy="47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713" name="Rectangle 8"/>
            <p:cNvSpPr>
              <a:spLocks noChangeArrowheads="1"/>
            </p:cNvSpPr>
            <p:nvPr/>
          </p:nvSpPr>
          <p:spPr bwMode="auto">
            <a:xfrm>
              <a:off x="4371" y="1800"/>
              <a:ext cx="498" cy="47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29714" name="Rectangle 9"/>
            <p:cNvSpPr>
              <a:spLocks noChangeArrowheads="1"/>
            </p:cNvSpPr>
            <p:nvPr/>
          </p:nvSpPr>
          <p:spPr bwMode="auto">
            <a:xfrm>
              <a:off x="3872" y="1800"/>
              <a:ext cx="499" cy="47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29715" name="Rectangle 10"/>
            <p:cNvSpPr>
              <a:spLocks noChangeArrowheads="1"/>
            </p:cNvSpPr>
            <p:nvPr/>
          </p:nvSpPr>
          <p:spPr bwMode="auto">
            <a:xfrm>
              <a:off x="3374" y="1800"/>
              <a:ext cx="498" cy="47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00</a:t>
              </a:r>
            </a:p>
          </p:txBody>
        </p:sp>
        <p:sp>
          <p:nvSpPr>
            <p:cNvPr id="29716" name="Rectangle 11"/>
            <p:cNvSpPr>
              <a:spLocks noChangeArrowheads="1"/>
            </p:cNvSpPr>
            <p:nvPr/>
          </p:nvSpPr>
          <p:spPr bwMode="auto">
            <a:xfrm>
              <a:off x="2875" y="1800"/>
              <a:ext cx="499" cy="47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    ab</a:t>
              </a:r>
            </a:p>
            <a:p>
              <a:pPr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  cd</a:t>
              </a:r>
            </a:p>
          </p:txBody>
        </p:sp>
        <p:sp>
          <p:nvSpPr>
            <p:cNvPr id="29717" name="Line 12"/>
            <p:cNvSpPr>
              <a:spLocks noChangeShapeType="1"/>
            </p:cNvSpPr>
            <p:nvPr/>
          </p:nvSpPr>
          <p:spPr bwMode="auto">
            <a:xfrm>
              <a:off x="2875" y="1800"/>
              <a:ext cx="499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13"/>
            <p:cNvSpPr>
              <a:spLocks noChangeShapeType="1"/>
            </p:cNvSpPr>
            <p:nvPr/>
          </p:nvSpPr>
          <p:spPr bwMode="auto">
            <a:xfrm>
              <a:off x="2875" y="1800"/>
              <a:ext cx="0" cy="47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4"/>
            <p:cNvSpPr>
              <a:spLocks noChangeShapeType="1"/>
            </p:cNvSpPr>
            <p:nvPr/>
          </p:nvSpPr>
          <p:spPr bwMode="auto">
            <a:xfrm>
              <a:off x="3374" y="1800"/>
              <a:ext cx="498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15"/>
            <p:cNvSpPr>
              <a:spLocks noChangeShapeType="1"/>
            </p:cNvSpPr>
            <p:nvPr/>
          </p:nvSpPr>
          <p:spPr bwMode="auto">
            <a:xfrm>
              <a:off x="2875" y="2270"/>
              <a:ext cx="0" cy="424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16"/>
            <p:cNvSpPr>
              <a:spLocks noChangeShapeType="1"/>
            </p:cNvSpPr>
            <p:nvPr/>
          </p:nvSpPr>
          <p:spPr bwMode="auto">
            <a:xfrm>
              <a:off x="2875" y="2694"/>
              <a:ext cx="0" cy="444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17"/>
            <p:cNvSpPr>
              <a:spLocks noChangeShapeType="1"/>
            </p:cNvSpPr>
            <p:nvPr/>
          </p:nvSpPr>
          <p:spPr bwMode="auto">
            <a:xfrm>
              <a:off x="5368" y="1800"/>
              <a:ext cx="0" cy="47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18"/>
            <p:cNvSpPr>
              <a:spLocks noChangeShapeType="1"/>
            </p:cNvSpPr>
            <p:nvPr/>
          </p:nvSpPr>
          <p:spPr bwMode="auto">
            <a:xfrm>
              <a:off x="2875" y="3138"/>
              <a:ext cx="499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19"/>
            <p:cNvSpPr>
              <a:spLocks noChangeShapeType="1"/>
            </p:cNvSpPr>
            <p:nvPr/>
          </p:nvSpPr>
          <p:spPr bwMode="auto">
            <a:xfrm>
              <a:off x="3021" y="1931"/>
              <a:ext cx="344" cy="3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Rectangle 20"/>
            <p:cNvSpPr>
              <a:spLocks noChangeArrowheads="1"/>
            </p:cNvSpPr>
            <p:nvPr/>
          </p:nvSpPr>
          <p:spPr bwMode="auto">
            <a:xfrm>
              <a:off x="4869" y="2694"/>
              <a:ext cx="499" cy="44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26" name="Rectangle 21"/>
            <p:cNvSpPr>
              <a:spLocks noChangeArrowheads="1"/>
            </p:cNvSpPr>
            <p:nvPr/>
          </p:nvSpPr>
          <p:spPr bwMode="auto">
            <a:xfrm>
              <a:off x="4371" y="2694"/>
              <a:ext cx="498" cy="44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9727" name="Rectangle 22"/>
            <p:cNvSpPr>
              <a:spLocks noChangeArrowheads="1"/>
            </p:cNvSpPr>
            <p:nvPr/>
          </p:nvSpPr>
          <p:spPr bwMode="auto">
            <a:xfrm>
              <a:off x="3872" y="2694"/>
              <a:ext cx="499" cy="44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9728" name="Rectangle 23"/>
            <p:cNvSpPr>
              <a:spLocks noChangeArrowheads="1"/>
            </p:cNvSpPr>
            <p:nvPr/>
          </p:nvSpPr>
          <p:spPr bwMode="auto">
            <a:xfrm>
              <a:off x="3374" y="2694"/>
              <a:ext cx="498" cy="44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29" name="Rectangle 24"/>
            <p:cNvSpPr>
              <a:spLocks noChangeArrowheads="1"/>
            </p:cNvSpPr>
            <p:nvPr/>
          </p:nvSpPr>
          <p:spPr bwMode="auto">
            <a:xfrm>
              <a:off x="4869" y="2270"/>
              <a:ext cx="499" cy="42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9730" name="Rectangle 25"/>
            <p:cNvSpPr>
              <a:spLocks noChangeArrowheads="1"/>
            </p:cNvSpPr>
            <p:nvPr/>
          </p:nvSpPr>
          <p:spPr bwMode="auto">
            <a:xfrm>
              <a:off x="3872" y="2270"/>
              <a:ext cx="499" cy="42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9731" name="Rectangle 26"/>
            <p:cNvSpPr>
              <a:spLocks noChangeArrowheads="1"/>
            </p:cNvSpPr>
            <p:nvPr/>
          </p:nvSpPr>
          <p:spPr bwMode="auto">
            <a:xfrm>
              <a:off x="3374" y="2270"/>
              <a:ext cx="498" cy="42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32" name="Line 27"/>
            <p:cNvSpPr>
              <a:spLocks noChangeShapeType="1"/>
            </p:cNvSpPr>
            <p:nvPr/>
          </p:nvSpPr>
          <p:spPr bwMode="auto">
            <a:xfrm>
              <a:off x="5368" y="2270"/>
              <a:ext cx="0" cy="8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Line 28"/>
            <p:cNvSpPr>
              <a:spLocks noChangeShapeType="1"/>
            </p:cNvSpPr>
            <p:nvPr/>
          </p:nvSpPr>
          <p:spPr bwMode="auto">
            <a:xfrm>
              <a:off x="3374" y="2270"/>
              <a:ext cx="199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Line 29"/>
            <p:cNvSpPr>
              <a:spLocks noChangeShapeType="1"/>
            </p:cNvSpPr>
            <p:nvPr/>
          </p:nvSpPr>
          <p:spPr bwMode="auto">
            <a:xfrm>
              <a:off x="3374" y="2270"/>
              <a:ext cx="0" cy="8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30"/>
            <p:cNvSpPr>
              <a:spLocks noChangeShapeType="1"/>
            </p:cNvSpPr>
            <p:nvPr/>
          </p:nvSpPr>
          <p:spPr bwMode="auto">
            <a:xfrm>
              <a:off x="3872" y="2270"/>
              <a:ext cx="0" cy="8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Line 31"/>
            <p:cNvSpPr>
              <a:spLocks noChangeShapeType="1"/>
            </p:cNvSpPr>
            <p:nvPr/>
          </p:nvSpPr>
          <p:spPr bwMode="auto">
            <a:xfrm>
              <a:off x="4371" y="2270"/>
              <a:ext cx="0" cy="8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Line 32"/>
            <p:cNvSpPr>
              <a:spLocks noChangeShapeType="1"/>
            </p:cNvSpPr>
            <p:nvPr/>
          </p:nvSpPr>
          <p:spPr bwMode="auto">
            <a:xfrm>
              <a:off x="4869" y="2270"/>
              <a:ext cx="0" cy="8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Line 33"/>
            <p:cNvSpPr>
              <a:spLocks noChangeShapeType="1"/>
            </p:cNvSpPr>
            <p:nvPr/>
          </p:nvSpPr>
          <p:spPr bwMode="auto">
            <a:xfrm>
              <a:off x="3374" y="2694"/>
              <a:ext cx="19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Line 34"/>
            <p:cNvSpPr>
              <a:spLocks noChangeShapeType="1"/>
            </p:cNvSpPr>
            <p:nvPr/>
          </p:nvSpPr>
          <p:spPr bwMode="auto">
            <a:xfrm>
              <a:off x="3379" y="3154"/>
              <a:ext cx="199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Line 35"/>
            <p:cNvSpPr>
              <a:spLocks noChangeShapeType="1"/>
            </p:cNvSpPr>
            <p:nvPr/>
          </p:nvSpPr>
          <p:spPr bwMode="auto">
            <a:xfrm>
              <a:off x="3605" y="3932"/>
              <a:ext cx="499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Line 36"/>
            <p:cNvSpPr>
              <a:spLocks noChangeShapeType="1"/>
            </p:cNvSpPr>
            <p:nvPr/>
          </p:nvSpPr>
          <p:spPr bwMode="auto">
            <a:xfrm>
              <a:off x="4104" y="3932"/>
              <a:ext cx="498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Line 37"/>
            <p:cNvSpPr>
              <a:spLocks noChangeShapeType="1"/>
            </p:cNvSpPr>
            <p:nvPr/>
          </p:nvSpPr>
          <p:spPr bwMode="auto">
            <a:xfrm>
              <a:off x="4602" y="3932"/>
              <a:ext cx="499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Rectangle 38"/>
            <p:cNvSpPr>
              <a:spLocks noChangeArrowheads="1"/>
            </p:cNvSpPr>
            <p:nvPr/>
          </p:nvSpPr>
          <p:spPr bwMode="auto">
            <a:xfrm>
              <a:off x="4869" y="3571"/>
              <a:ext cx="499" cy="44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44" name="Rectangle 39"/>
            <p:cNvSpPr>
              <a:spLocks noChangeArrowheads="1"/>
            </p:cNvSpPr>
            <p:nvPr/>
          </p:nvSpPr>
          <p:spPr bwMode="auto">
            <a:xfrm>
              <a:off x="4371" y="3571"/>
              <a:ext cx="498" cy="44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9745" name="Rectangle 40"/>
            <p:cNvSpPr>
              <a:spLocks noChangeArrowheads="1"/>
            </p:cNvSpPr>
            <p:nvPr/>
          </p:nvSpPr>
          <p:spPr bwMode="auto">
            <a:xfrm>
              <a:off x="3872" y="3571"/>
              <a:ext cx="499" cy="44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9746" name="Rectangle 41"/>
            <p:cNvSpPr>
              <a:spLocks noChangeArrowheads="1"/>
            </p:cNvSpPr>
            <p:nvPr/>
          </p:nvSpPr>
          <p:spPr bwMode="auto">
            <a:xfrm>
              <a:off x="3374" y="3571"/>
              <a:ext cx="498" cy="44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47" name="Rectangle 42"/>
            <p:cNvSpPr>
              <a:spLocks noChangeArrowheads="1"/>
            </p:cNvSpPr>
            <p:nvPr/>
          </p:nvSpPr>
          <p:spPr bwMode="auto">
            <a:xfrm>
              <a:off x="4869" y="3147"/>
              <a:ext cx="499" cy="42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AU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9748" name="Rectangle 43"/>
            <p:cNvSpPr>
              <a:spLocks noChangeArrowheads="1"/>
            </p:cNvSpPr>
            <p:nvPr/>
          </p:nvSpPr>
          <p:spPr bwMode="auto">
            <a:xfrm>
              <a:off x="3374" y="3147"/>
              <a:ext cx="498" cy="42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9749" name="Line 44"/>
            <p:cNvSpPr>
              <a:spLocks noChangeShapeType="1"/>
            </p:cNvSpPr>
            <p:nvPr/>
          </p:nvSpPr>
          <p:spPr bwMode="auto">
            <a:xfrm>
              <a:off x="5368" y="3147"/>
              <a:ext cx="0" cy="8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Line 45"/>
            <p:cNvSpPr>
              <a:spLocks noChangeShapeType="1"/>
            </p:cNvSpPr>
            <p:nvPr/>
          </p:nvSpPr>
          <p:spPr bwMode="auto">
            <a:xfrm>
              <a:off x="3374" y="4015"/>
              <a:ext cx="199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Line 46"/>
            <p:cNvSpPr>
              <a:spLocks noChangeShapeType="1"/>
            </p:cNvSpPr>
            <p:nvPr/>
          </p:nvSpPr>
          <p:spPr bwMode="auto">
            <a:xfrm>
              <a:off x="3374" y="3147"/>
              <a:ext cx="199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Line 47"/>
            <p:cNvSpPr>
              <a:spLocks noChangeShapeType="1"/>
            </p:cNvSpPr>
            <p:nvPr/>
          </p:nvSpPr>
          <p:spPr bwMode="auto">
            <a:xfrm>
              <a:off x="3374" y="3147"/>
              <a:ext cx="0" cy="8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Line 48"/>
            <p:cNvSpPr>
              <a:spLocks noChangeShapeType="1"/>
            </p:cNvSpPr>
            <p:nvPr/>
          </p:nvSpPr>
          <p:spPr bwMode="auto">
            <a:xfrm>
              <a:off x="3872" y="3147"/>
              <a:ext cx="0" cy="8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Line 49"/>
            <p:cNvSpPr>
              <a:spLocks noChangeShapeType="1"/>
            </p:cNvSpPr>
            <p:nvPr/>
          </p:nvSpPr>
          <p:spPr bwMode="auto">
            <a:xfrm>
              <a:off x="4371" y="3147"/>
              <a:ext cx="0" cy="8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Line 50"/>
            <p:cNvSpPr>
              <a:spLocks noChangeShapeType="1"/>
            </p:cNvSpPr>
            <p:nvPr/>
          </p:nvSpPr>
          <p:spPr bwMode="auto">
            <a:xfrm>
              <a:off x="4869" y="3147"/>
              <a:ext cx="0" cy="8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Line 51"/>
            <p:cNvSpPr>
              <a:spLocks noChangeShapeType="1"/>
            </p:cNvSpPr>
            <p:nvPr/>
          </p:nvSpPr>
          <p:spPr bwMode="auto">
            <a:xfrm>
              <a:off x="3374" y="3571"/>
              <a:ext cx="19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Rectangle 52"/>
            <p:cNvSpPr>
              <a:spLocks noChangeArrowheads="1"/>
            </p:cNvSpPr>
            <p:nvPr/>
          </p:nvSpPr>
          <p:spPr bwMode="auto">
            <a:xfrm>
              <a:off x="2882" y="3123"/>
              <a:ext cx="499" cy="44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29758" name="Rectangle 53"/>
            <p:cNvSpPr>
              <a:spLocks noChangeArrowheads="1"/>
            </p:cNvSpPr>
            <p:nvPr/>
          </p:nvSpPr>
          <p:spPr bwMode="auto">
            <a:xfrm>
              <a:off x="2871" y="3543"/>
              <a:ext cx="499" cy="44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759" name="Rectangle 54"/>
            <p:cNvSpPr>
              <a:spLocks noChangeArrowheads="1"/>
            </p:cNvSpPr>
            <p:nvPr/>
          </p:nvSpPr>
          <p:spPr bwMode="auto">
            <a:xfrm>
              <a:off x="4366" y="2255"/>
              <a:ext cx="499" cy="44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AU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9760" name="Rectangle 55"/>
            <p:cNvSpPr>
              <a:spLocks noChangeArrowheads="1"/>
            </p:cNvSpPr>
            <p:nvPr/>
          </p:nvSpPr>
          <p:spPr bwMode="auto">
            <a:xfrm>
              <a:off x="4372" y="3126"/>
              <a:ext cx="499" cy="44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AU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9761" name="Rectangle 56"/>
            <p:cNvSpPr>
              <a:spLocks noChangeArrowheads="1"/>
            </p:cNvSpPr>
            <p:nvPr/>
          </p:nvSpPr>
          <p:spPr bwMode="auto">
            <a:xfrm>
              <a:off x="3879" y="3140"/>
              <a:ext cx="499" cy="44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AU">
                  <a:solidFill>
                    <a:schemeClr val="tx1"/>
                  </a:solidFill>
                </a:rPr>
                <a:t>t</a:t>
              </a:r>
            </a:p>
          </p:txBody>
        </p:sp>
      </p:grpSp>
      <p:sp>
        <p:nvSpPr>
          <p:cNvPr id="85051" name="Oval 59"/>
          <p:cNvSpPr>
            <a:spLocks noChangeArrowheads="1"/>
          </p:cNvSpPr>
          <p:nvPr/>
        </p:nvSpPr>
        <p:spPr bwMode="auto">
          <a:xfrm>
            <a:off x="7300913" y="3429000"/>
            <a:ext cx="544512" cy="598488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52" name="Oval 60"/>
          <p:cNvSpPr>
            <a:spLocks noChangeArrowheads="1"/>
          </p:cNvSpPr>
          <p:nvPr/>
        </p:nvSpPr>
        <p:spPr bwMode="auto">
          <a:xfrm>
            <a:off x="7261225" y="2724150"/>
            <a:ext cx="544513" cy="598488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53" name="Oval 61"/>
          <p:cNvSpPr>
            <a:spLocks noChangeArrowheads="1"/>
          </p:cNvSpPr>
          <p:nvPr/>
        </p:nvSpPr>
        <p:spPr bwMode="auto">
          <a:xfrm>
            <a:off x="5680075" y="4149725"/>
            <a:ext cx="544513" cy="598488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55" name="Oval 63"/>
          <p:cNvSpPr>
            <a:spLocks noChangeArrowheads="1"/>
          </p:cNvSpPr>
          <p:nvPr/>
        </p:nvSpPr>
        <p:spPr bwMode="auto">
          <a:xfrm>
            <a:off x="8059738" y="3444875"/>
            <a:ext cx="544512" cy="59848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56" name="Oval 64"/>
          <p:cNvSpPr>
            <a:spLocks noChangeArrowheads="1"/>
          </p:cNvSpPr>
          <p:nvPr/>
        </p:nvSpPr>
        <p:spPr bwMode="auto">
          <a:xfrm>
            <a:off x="5678488" y="3419475"/>
            <a:ext cx="544512" cy="59848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57" name="Oval 65"/>
          <p:cNvSpPr>
            <a:spLocks noChangeArrowheads="1"/>
          </p:cNvSpPr>
          <p:nvPr/>
        </p:nvSpPr>
        <p:spPr bwMode="auto">
          <a:xfrm>
            <a:off x="5743575" y="4778375"/>
            <a:ext cx="544513" cy="59848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59" name="Oval 67"/>
          <p:cNvSpPr>
            <a:spLocks noChangeArrowheads="1"/>
          </p:cNvSpPr>
          <p:nvPr/>
        </p:nvSpPr>
        <p:spPr bwMode="auto">
          <a:xfrm>
            <a:off x="6469063" y="2722563"/>
            <a:ext cx="544512" cy="598487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60" name="Oval 68"/>
          <p:cNvSpPr>
            <a:spLocks noChangeArrowheads="1"/>
          </p:cNvSpPr>
          <p:nvPr/>
        </p:nvSpPr>
        <p:spPr bwMode="auto">
          <a:xfrm>
            <a:off x="5699125" y="4119563"/>
            <a:ext cx="544513" cy="598487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61" name="Oval 69"/>
          <p:cNvSpPr>
            <a:spLocks noChangeArrowheads="1"/>
          </p:cNvSpPr>
          <p:nvPr/>
        </p:nvSpPr>
        <p:spPr bwMode="auto">
          <a:xfrm>
            <a:off x="5721350" y="4806950"/>
            <a:ext cx="544513" cy="59848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186"/>
          <p:cNvSpPr>
            <a:spLocks noChangeArrowheads="1"/>
          </p:cNvSpPr>
          <p:nvPr/>
        </p:nvSpPr>
        <p:spPr bwMode="auto">
          <a:xfrm>
            <a:off x="7239000" y="2514600"/>
            <a:ext cx="630237" cy="32115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186"/>
          <p:cNvSpPr>
            <a:spLocks noChangeArrowheads="1"/>
          </p:cNvSpPr>
          <p:nvPr/>
        </p:nvSpPr>
        <p:spPr bwMode="auto">
          <a:xfrm>
            <a:off x="6858000" y="2819400"/>
            <a:ext cx="630237" cy="3200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51" grpId="0" animBg="1"/>
      <p:bldP spid="85051" grpId="1" animBg="1"/>
      <p:bldP spid="85052" grpId="0" animBg="1"/>
      <p:bldP spid="85052" grpId="1" animBg="1"/>
      <p:bldP spid="85053" grpId="0" animBg="1"/>
      <p:bldP spid="85055" grpId="0" animBg="1"/>
      <p:bldP spid="85055" grpId="1" animBg="1"/>
      <p:bldP spid="85056" grpId="0" animBg="1"/>
      <p:bldP spid="85056" grpId="1" animBg="1"/>
      <p:bldP spid="85057" grpId="0" animBg="1"/>
      <p:bldP spid="85059" grpId="0" animBg="1"/>
      <p:bldP spid="85059" grpId="1" animBg="1"/>
      <p:bldP spid="85060" grpId="0" animBg="1"/>
      <p:bldP spid="85060" grpId="1" animBg="1"/>
      <p:bldP spid="85061" grpId="0" animBg="1"/>
      <p:bldP spid="66" grpId="0" animBg="1"/>
      <p:bldP spid="66" grpId="1" animBg="1"/>
      <p:bldP spid="67" grpId="0" animBg="1"/>
      <p:bldP spid="6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800" y="914400"/>
            <a:ext cx="8966200" cy="5291138"/>
          </a:xfrm>
        </p:spPr>
        <p:txBody>
          <a:bodyPr/>
          <a:lstStyle/>
          <a:p>
            <a:r>
              <a:rPr lang="en-US" dirty="0" smtClean="0"/>
              <a:t>Find NFP tests for each literal such that all literals not in the term attain F and T </a:t>
            </a:r>
          </a:p>
          <a:p>
            <a:r>
              <a:rPr lang="en-US" dirty="0" smtClean="0"/>
              <a:t>Consider the DNF predicate: </a:t>
            </a:r>
          </a:p>
          <a:p>
            <a:pPr lvl="1"/>
            <a:r>
              <a:rPr lang="en-US" dirty="0" smtClean="0"/>
              <a:t> </a:t>
            </a:r>
            <a:r>
              <a:rPr lang="en-US" i="1" dirty="0" smtClean="0"/>
              <a:t>f = </a:t>
            </a:r>
            <a:r>
              <a:rPr lang="en-US" i="1" dirty="0" err="1" smtClean="0"/>
              <a:t>ab</a:t>
            </a:r>
            <a:r>
              <a:rPr lang="en-US" i="1" dirty="0" smtClean="0"/>
              <a:t> + </a:t>
            </a:r>
            <a:r>
              <a:rPr lang="en-US" i="1" dirty="0" err="1" smtClean="0"/>
              <a:t>cd</a:t>
            </a:r>
            <a:endParaRPr lang="en-US" i="1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implicant</a:t>
            </a:r>
            <a:r>
              <a:rPr lang="en-US" dirty="0" smtClean="0"/>
              <a:t> </a:t>
            </a:r>
            <a:r>
              <a:rPr lang="en-US" i="1" dirty="0" err="1" smtClean="0"/>
              <a:t>ab</a:t>
            </a:r>
            <a:endParaRPr lang="en-US" dirty="0" smtClean="0"/>
          </a:p>
          <a:p>
            <a:pPr lvl="1"/>
            <a:r>
              <a:rPr lang="en-US" dirty="0" smtClean="0"/>
              <a:t>Choose FTFT, FTTF for a</a:t>
            </a:r>
          </a:p>
          <a:p>
            <a:pPr lvl="1"/>
            <a:r>
              <a:rPr lang="en-US" dirty="0" smtClean="0"/>
              <a:t>Choose TFFT, TFTF for b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implicant</a:t>
            </a:r>
            <a:r>
              <a:rPr lang="en-US" dirty="0" smtClean="0"/>
              <a:t> </a:t>
            </a:r>
            <a:r>
              <a:rPr lang="en-US" dirty="0" err="1" smtClean="0"/>
              <a:t>cd</a:t>
            </a:r>
            <a:endParaRPr lang="en-US" dirty="0" smtClean="0"/>
          </a:p>
          <a:p>
            <a:pPr lvl="1"/>
            <a:r>
              <a:rPr lang="en-US" dirty="0" smtClean="0"/>
              <a:t>Choose FTFT, TFFT for c</a:t>
            </a:r>
          </a:p>
          <a:p>
            <a:pPr lvl="1"/>
            <a:r>
              <a:rPr lang="en-US" dirty="0" smtClean="0"/>
              <a:t>Choose FTTF, TFTF for d</a:t>
            </a:r>
          </a:p>
          <a:p>
            <a:r>
              <a:rPr lang="en-US" dirty="0" smtClean="0"/>
              <a:t>MNFP test set</a:t>
            </a:r>
          </a:p>
          <a:p>
            <a:pPr lvl="1"/>
            <a:r>
              <a:rPr lang="en-US" dirty="0" smtClean="0"/>
              <a:t>{TFTF, TFFT, FTTF, TFTF}</a:t>
            </a:r>
          </a:p>
          <a:p>
            <a:r>
              <a:rPr lang="en-US" dirty="0" smtClean="0"/>
              <a:t>Example is small, but generally MNFP is large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MNFP: Multiple Near False Points</a:t>
            </a:r>
          </a:p>
        </p:txBody>
      </p:sp>
      <p:grpSp>
        <p:nvGrpSpPr>
          <p:cNvPr id="2" name="Group 68"/>
          <p:cNvGrpSpPr/>
          <p:nvPr/>
        </p:nvGrpSpPr>
        <p:grpSpPr>
          <a:xfrm>
            <a:off x="4724400" y="1905000"/>
            <a:ext cx="4013200" cy="3562350"/>
            <a:chOff x="4724400" y="1905000"/>
            <a:chExt cx="4013200" cy="3562350"/>
          </a:xfrm>
        </p:grpSpPr>
        <p:sp>
          <p:nvSpPr>
            <p:cNvPr id="29710" name="Rectangle 5"/>
            <p:cNvSpPr>
              <a:spLocks noChangeArrowheads="1"/>
            </p:cNvSpPr>
            <p:nvPr/>
          </p:nvSpPr>
          <p:spPr bwMode="auto">
            <a:xfrm>
              <a:off x="4772025" y="3370263"/>
              <a:ext cx="792163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29711" name="Rectangle 6"/>
            <p:cNvSpPr>
              <a:spLocks noChangeArrowheads="1"/>
            </p:cNvSpPr>
            <p:nvPr/>
          </p:nvSpPr>
          <p:spPr bwMode="auto">
            <a:xfrm>
              <a:off x="4772025" y="2697163"/>
              <a:ext cx="792163" cy="67310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00</a:t>
              </a:r>
            </a:p>
          </p:txBody>
        </p:sp>
        <p:sp>
          <p:nvSpPr>
            <p:cNvPr id="29712" name="Rectangle 7"/>
            <p:cNvSpPr>
              <a:spLocks noChangeArrowheads="1"/>
            </p:cNvSpPr>
            <p:nvPr/>
          </p:nvSpPr>
          <p:spPr bwMode="auto">
            <a:xfrm>
              <a:off x="7937500" y="1951038"/>
              <a:ext cx="792163" cy="746125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713" name="Rectangle 8"/>
            <p:cNvSpPr>
              <a:spLocks noChangeArrowheads="1"/>
            </p:cNvSpPr>
            <p:nvPr/>
          </p:nvSpPr>
          <p:spPr bwMode="auto">
            <a:xfrm>
              <a:off x="7146925" y="1951038"/>
              <a:ext cx="790575" cy="746125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29714" name="Rectangle 9"/>
            <p:cNvSpPr>
              <a:spLocks noChangeArrowheads="1"/>
            </p:cNvSpPr>
            <p:nvPr/>
          </p:nvSpPr>
          <p:spPr bwMode="auto">
            <a:xfrm>
              <a:off x="6354763" y="1951038"/>
              <a:ext cx="792163" cy="746125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29715" name="Rectangle 10"/>
            <p:cNvSpPr>
              <a:spLocks noChangeArrowheads="1"/>
            </p:cNvSpPr>
            <p:nvPr/>
          </p:nvSpPr>
          <p:spPr bwMode="auto">
            <a:xfrm>
              <a:off x="5564188" y="1951038"/>
              <a:ext cx="790575" cy="746125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00</a:t>
              </a:r>
            </a:p>
          </p:txBody>
        </p:sp>
        <p:sp>
          <p:nvSpPr>
            <p:cNvPr id="29716" name="Rectangle 11"/>
            <p:cNvSpPr>
              <a:spLocks noChangeArrowheads="1"/>
            </p:cNvSpPr>
            <p:nvPr/>
          </p:nvSpPr>
          <p:spPr bwMode="auto">
            <a:xfrm>
              <a:off x="4724400" y="1905000"/>
              <a:ext cx="792163" cy="746125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    ab</a:t>
              </a:r>
            </a:p>
            <a:p>
              <a:pPr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  cd</a:t>
              </a:r>
            </a:p>
          </p:txBody>
        </p:sp>
        <p:sp>
          <p:nvSpPr>
            <p:cNvPr id="29717" name="Line 12"/>
            <p:cNvSpPr>
              <a:spLocks noChangeShapeType="1"/>
            </p:cNvSpPr>
            <p:nvPr/>
          </p:nvSpPr>
          <p:spPr bwMode="auto">
            <a:xfrm>
              <a:off x="4772025" y="1951038"/>
              <a:ext cx="792163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13"/>
            <p:cNvSpPr>
              <a:spLocks noChangeShapeType="1"/>
            </p:cNvSpPr>
            <p:nvPr/>
          </p:nvSpPr>
          <p:spPr bwMode="auto">
            <a:xfrm>
              <a:off x="4772025" y="1951038"/>
              <a:ext cx="0" cy="746125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4"/>
            <p:cNvSpPr>
              <a:spLocks noChangeShapeType="1"/>
            </p:cNvSpPr>
            <p:nvPr/>
          </p:nvSpPr>
          <p:spPr bwMode="auto">
            <a:xfrm>
              <a:off x="5564188" y="1951038"/>
              <a:ext cx="790575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15"/>
            <p:cNvSpPr>
              <a:spLocks noChangeShapeType="1"/>
            </p:cNvSpPr>
            <p:nvPr/>
          </p:nvSpPr>
          <p:spPr bwMode="auto">
            <a:xfrm>
              <a:off x="4772025" y="2697163"/>
              <a:ext cx="0" cy="67310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16"/>
            <p:cNvSpPr>
              <a:spLocks noChangeShapeType="1"/>
            </p:cNvSpPr>
            <p:nvPr/>
          </p:nvSpPr>
          <p:spPr bwMode="auto">
            <a:xfrm>
              <a:off x="4772025" y="3370263"/>
              <a:ext cx="0" cy="70485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17"/>
            <p:cNvSpPr>
              <a:spLocks noChangeShapeType="1"/>
            </p:cNvSpPr>
            <p:nvPr/>
          </p:nvSpPr>
          <p:spPr bwMode="auto">
            <a:xfrm>
              <a:off x="8729663" y="1951038"/>
              <a:ext cx="0" cy="746125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18"/>
            <p:cNvSpPr>
              <a:spLocks noChangeShapeType="1"/>
            </p:cNvSpPr>
            <p:nvPr/>
          </p:nvSpPr>
          <p:spPr bwMode="auto">
            <a:xfrm>
              <a:off x="4772025" y="4075113"/>
              <a:ext cx="792163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19"/>
            <p:cNvSpPr>
              <a:spLocks noChangeShapeType="1"/>
            </p:cNvSpPr>
            <p:nvPr/>
          </p:nvSpPr>
          <p:spPr bwMode="auto">
            <a:xfrm>
              <a:off x="5003800" y="2159000"/>
              <a:ext cx="546100" cy="523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Rectangle 20"/>
            <p:cNvSpPr>
              <a:spLocks noChangeArrowheads="1"/>
            </p:cNvSpPr>
            <p:nvPr/>
          </p:nvSpPr>
          <p:spPr bwMode="auto">
            <a:xfrm>
              <a:off x="7937500" y="3370263"/>
              <a:ext cx="792163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26" name="Rectangle 21"/>
            <p:cNvSpPr>
              <a:spLocks noChangeArrowheads="1"/>
            </p:cNvSpPr>
            <p:nvPr/>
          </p:nvSpPr>
          <p:spPr bwMode="auto">
            <a:xfrm>
              <a:off x="7146925" y="3370263"/>
              <a:ext cx="790575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9727" name="Rectangle 22"/>
            <p:cNvSpPr>
              <a:spLocks noChangeArrowheads="1"/>
            </p:cNvSpPr>
            <p:nvPr/>
          </p:nvSpPr>
          <p:spPr bwMode="auto">
            <a:xfrm>
              <a:off x="6354763" y="3370263"/>
              <a:ext cx="792163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9728" name="Rectangle 23"/>
            <p:cNvSpPr>
              <a:spLocks noChangeArrowheads="1"/>
            </p:cNvSpPr>
            <p:nvPr/>
          </p:nvSpPr>
          <p:spPr bwMode="auto">
            <a:xfrm>
              <a:off x="5564188" y="3370263"/>
              <a:ext cx="790575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29" name="Rectangle 24"/>
            <p:cNvSpPr>
              <a:spLocks noChangeArrowheads="1"/>
            </p:cNvSpPr>
            <p:nvPr/>
          </p:nvSpPr>
          <p:spPr bwMode="auto">
            <a:xfrm>
              <a:off x="7937500" y="2697163"/>
              <a:ext cx="792163" cy="67310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9730" name="Rectangle 25"/>
            <p:cNvSpPr>
              <a:spLocks noChangeArrowheads="1"/>
            </p:cNvSpPr>
            <p:nvPr/>
          </p:nvSpPr>
          <p:spPr bwMode="auto">
            <a:xfrm>
              <a:off x="6354763" y="2697163"/>
              <a:ext cx="792163" cy="67310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9731" name="Rectangle 26"/>
            <p:cNvSpPr>
              <a:spLocks noChangeArrowheads="1"/>
            </p:cNvSpPr>
            <p:nvPr/>
          </p:nvSpPr>
          <p:spPr bwMode="auto">
            <a:xfrm>
              <a:off x="5564188" y="2697163"/>
              <a:ext cx="790575" cy="67310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32" name="Line 27"/>
            <p:cNvSpPr>
              <a:spLocks noChangeShapeType="1"/>
            </p:cNvSpPr>
            <p:nvPr/>
          </p:nvSpPr>
          <p:spPr bwMode="auto">
            <a:xfrm>
              <a:off x="8729663" y="2697163"/>
              <a:ext cx="0" cy="137795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Line 28"/>
            <p:cNvSpPr>
              <a:spLocks noChangeShapeType="1"/>
            </p:cNvSpPr>
            <p:nvPr/>
          </p:nvSpPr>
          <p:spPr bwMode="auto">
            <a:xfrm>
              <a:off x="5564188" y="2697163"/>
              <a:ext cx="316547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Line 29"/>
            <p:cNvSpPr>
              <a:spLocks noChangeShapeType="1"/>
            </p:cNvSpPr>
            <p:nvPr/>
          </p:nvSpPr>
          <p:spPr bwMode="auto">
            <a:xfrm>
              <a:off x="5564188" y="2697163"/>
              <a:ext cx="0" cy="137795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30"/>
            <p:cNvSpPr>
              <a:spLocks noChangeShapeType="1"/>
            </p:cNvSpPr>
            <p:nvPr/>
          </p:nvSpPr>
          <p:spPr bwMode="auto">
            <a:xfrm>
              <a:off x="6354763" y="2697163"/>
              <a:ext cx="0" cy="1377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Line 31"/>
            <p:cNvSpPr>
              <a:spLocks noChangeShapeType="1"/>
            </p:cNvSpPr>
            <p:nvPr/>
          </p:nvSpPr>
          <p:spPr bwMode="auto">
            <a:xfrm>
              <a:off x="7146925" y="2697163"/>
              <a:ext cx="0" cy="1377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Line 32"/>
            <p:cNvSpPr>
              <a:spLocks noChangeShapeType="1"/>
            </p:cNvSpPr>
            <p:nvPr/>
          </p:nvSpPr>
          <p:spPr bwMode="auto">
            <a:xfrm>
              <a:off x="7937500" y="2697163"/>
              <a:ext cx="0" cy="1377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Line 33"/>
            <p:cNvSpPr>
              <a:spLocks noChangeShapeType="1"/>
            </p:cNvSpPr>
            <p:nvPr/>
          </p:nvSpPr>
          <p:spPr bwMode="auto">
            <a:xfrm>
              <a:off x="5564188" y="3370263"/>
              <a:ext cx="31654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Line 34"/>
            <p:cNvSpPr>
              <a:spLocks noChangeShapeType="1"/>
            </p:cNvSpPr>
            <p:nvPr/>
          </p:nvSpPr>
          <p:spPr bwMode="auto">
            <a:xfrm>
              <a:off x="5572125" y="4100513"/>
              <a:ext cx="316547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Line 35"/>
            <p:cNvSpPr>
              <a:spLocks noChangeShapeType="1"/>
            </p:cNvSpPr>
            <p:nvPr/>
          </p:nvSpPr>
          <p:spPr bwMode="auto">
            <a:xfrm>
              <a:off x="5930900" y="5335588"/>
              <a:ext cx="792163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Line 36"/>
            <p:cNvSpPr>
              <a:spLocks noChangeShapeType="1"/>
            </p:cNvSpPr>
            <p:nvPr/>
          </p:nvSpPr>
          <p:spPr bwMode="auto">
            <a:xfrm>
              <a:off x="6723063" y="5335588"/>
              <a:ext cx="790575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Line 37"/>
            <p:cNvSpPr>
              <a:spLocks noChangeShapeType="1"/>
            </p:cNvSpPr>
            <p:nvPr/>
          </p:nvSpPr>
          <p:spPr bwMode="auto">
            <a:xfrm>
              <a:off x="7513638" y="5335588"/>
              <a:ext cx="792163" cy="0"/>
            </a:xfrm>
            <a:prstGeom prst="line">
              <a:avLst/>
            </a:prstGeom>
            <a:noFill/>
            <a:ln w="28575" cap="sq">
              <a:noFill/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Rectangle 38"/>
            <p:cNvSpPr>
              <a:spLocks noChangeArrowheads="1"/>
            </p:cNvSpPr>
            <p:nvPr/>
          </p:nvSpPr>
          <p:spPr bwMode="auto">
            <a:xfrm>
              <a:off x="7937500" y="4762500"/>
              <a:ext cx="792163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44" name="Rectangle 39"/>
            <p:cNvSpPr>
              <a:spLocks noChangeArrowheads="1"/>
            </p:cNvSpPr>
            <p:nvPr/>
          </p:nvSpPr>
          <p:spPr bwMode="auto">
            <a:xfrm>
              <a:off x="7146925" y="4762500"/>
              <a:ext cx="790575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9745" name="Rectangle 40"/>
            <p:cNvSpPr>
              <a:spLocks noChangeArrowheads="1"/>
            </p:cNvSpPr>
            <p:nvPr/>
          </p:nvSpPr>
          <p:spPr bwMode="auto">
            <a:xfrm>
              <a:off x="6354763" y="4762500"/>
              <a:ext cx="792163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9746" name="Rectangle 41"/>
            <p:cNvSpPr>
              <a:spLocks noChangeArrowheads="1"/>
            </p:cNvSpPr>
            <p:nvPr/>
          </p:nvSpPr>
          <p:spPr bwMode="auto">
            <a:xfrm>
              <a:off x="5564188" y="4762500"/>
              <a:ext cx="790575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47" name="Rectangle 42"/>
            <p:cNvSpPr>
              <a:spLocks noChangeArrowheads="1"/>
            </p:cNvSpPr>
            <p:nvPr/>
          </p:nvSpPr>
          <p:spPr bwMode="auto">
            <a:xfrm>
              <a:off x="7937500" y="4089400"/>
              <a:ext cx="792163" cy="67310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AU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9748" name="Rectangle 43"/>
            <p:cNvSpPr>
              <a:spLocks noChangeArrowheads="1"/>
            </p:cNvSpPr>
            <p:nvPr/>
          </p:nvSpPr>
          <p:spPr bwMode="auto">
            <a:xfrm>
              <a:off x="5564188" y="4089400"/>
              <a:ext cx="790575" cy="67310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9749" name="Line 44"/>
            <p:cNvSpPr>
              <a:spLocks noChangeShapeType="1"/>
            </p:cNvSpPr>
            <p:nvPr/>
          </p:nvSpPr>
          <p:spPr bwMode="auto">
            <a:xfrm>
              <a:off x="8729663" y="4089400"/>
              <a:ext cx="0" cy="137795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Line 45"/>
            <p:cNvSpPr>
              <a:spLocks noChangeShapeType="1"/>
            </p:cNvSpPr>
            <p:nvPr/>
          </p:nvSpPr>
          <p:spPr bwMode="auto">
            <a:xfrm>
              <a:off x="5564188" y="5467350"/>
              <a:ext cx="316547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Line 46"/>
            <p:cNvSpPr>
              <a:spLocks noChangeShapeType="1"/>
            </p:cNvSpPr>
            <p:nvPr/>
          </p:nvSpPr>
          <p:spPr bwMode="auto">
            <a:xfrm>
              <a:off x="5564188" y="4089400"/>
              <a:ext cx="316547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Line 47"/>
            <p:cNvSpPr>
              <a:spLocks noChangeShapeType="1"/>
            </p:cNvSpPr>
            <p:nvPr/>
          </p:nvSpPr>
          <p:spPr bwMode="auto">
            <a:xfrm>
              <a:off x="5564188" y="4089400"/>
              <a:ext cx="0" cy="137795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Line 48"/>
            <p:cNvSpPr>
              <a:spLocks noChangeShapeType="1"/>
            </p:cNvSpPr>
            <p:nvPr/>
          </p:nvSpPr>
          <p:spPr bwMode="auto">
            <a:xfrm>
              <a:off x="6354763" y="4089400"/>
              <a:ext cx="0" cy="1377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Line 49"/>
            <p:cNvSpPr>
              <a:spLocks noChangeShapeType="1"/>
            </p:cNvSpPr>
            <p:nvPr/>
          </p:nvSpPr>
          <p:spPr bwMode="auto">
            <a:xfrm>
              <a:off x="7146925" y="4089400"/>
              <a:ext cx="0" cy="1377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Line 50"/>
            <p:cNvSpPr>
              <a:spLocks noChangeShapeType="1"/>
            </p:cNvSpPr>
            <p:nvPr/>
          </p:nvSpPr>
          <p:spPr bwMode="auto">
            <a:xfrm>
              <a:off x="7937500" y="4089400"/>
              <a:ext cx="0" cy="1377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Line 51"/>
            <p:cNvSpPr>
              <a:spLocks noChangeShapeType="1"/>
            </p:cNvSpPr>
            <p:nvPr/>
          </p:nvSpPr>
          <p:spPr bwMode="auto">
            <a:xfrm>
              <a:off x="5564188" y="4762500"/>
              <a:ext cx="31654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Rectangle 52"/>
            <p:cNvSpPr>
              <a:spLocks noChangeArrowheads="1"/>
            </p:cNvSpPr>
            <p:nvPr/>
          </p:nvSpPr>
          <p:spPr bwMode="auto">
            <a:xfrm>
              <a:off x="4783138" y="4051300"/>
              <a:ext cx="792163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29758" name="Rectangle 53"/>
            <p:cNvSpPr>
              <a:spLocks noChangeArrowheads="1"/>
            </p:cNvSpPr>
            <p:nvPr/>
          </p:nvSpPr>
          <p:spPr bwMode="auto">
            <a:xfrm>
              <a:off x="4765675" y="4718050"/>
              <a:ext cx="792163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US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759" name="Rectangle 54"/>
            <p:cNvSpPr>
              <a:spLocks noChangeArrowheads="1"/>
            </p:cNvSpPr>
            <p:nvPr/>
          </p:nvSpPr>
          <p:spPr bwMode="auto">
            <a:xfrm>
              <a:off x="7138988" y="2673350"/>
              <a:ext cx="792163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AU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9760" name="Rectangle 55"/>
            <p:cNvSpPr>
              <a:spLocks noChangeArrowheads="1"/>
            </p:cNvSpPr>
            <p:nvPr/>
          </p:nvSpPr>
          <p:spPr bwMode="auto">
            <a:xfrm>
              <a:off x="7148513" y="4056063"/>
              <a:ext cx="792163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AU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9761" name="Rectangle 56"/>
            <p:cNvSpPr>
              <a:spLocks noChangeArrowheads="1"/>
            </p:cNvSpPr>
            <p:nvPr/>
          </p:nvSpPr>
          <p:spPr bwMode="auto">
            <a:xfrm>
              <a:off x="6365875" y="4078288"/>
              <a:ext cx="792163" cy="704850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lg"/>
              <a:tailEnd type="none" w="sm" len="sm"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SzPct val="85000"/>
              </a:pPr>
              <a:r>
                <a:rPr lang="en-AU">
                  <a:solidFill>
                    <a:schemeClr val="tx1"/>
                  </a:solidFill>
                </a:rPr>
                <a:t>t</a:t>
              </a:r>
            </a:p>
          </p:txBody>
        </p:sp>
      </p:grpSp>
      <p:sp>
        <p:nvSpPr>
          <p:cNvPr id="85060" name="Oval 68"/>
          <p:cNvSpPr>
            <a:spLocks noChangeArrowheads="1"/>
          </p:cNvSpPr>
          <p:nvPr/>
        </p:nvSpPr>
        <p:spPr bwMode="auto">
          <a:xfrm>
            <a:off x="8077200" y="4876800"/>
            <a:ext cx="544513" cy="598487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186"/>
          <p:cNvSpPr>
            <a:spLocks noChangeArrowheads="1"/>
          </p:cNvSpPr>
          <p:nvPr/>
        </p:nvSpPr>
        <p:spPr bwMode="auto">
          <a:xfrm>
            <a:off x="7239000" y="2438400"/>
            <a:ext cx="630237" cy="32115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186"/>
          <p:cNvSpPr>
            <a:spLocks noChangeArrowheads="1"/>
          </p:cNvSpPr>
          <p:nvPr/>
        </p:nvSpPr>
        <p:spPr bwMode="auto">
          <a:xfrm>
            <a:off x="5562600" y="4038600"/>
            <a:ext cx="33528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60"/>
          <p:cNvSpPr>
            <a:spLocks noChangeArrowheads="1"/>
          </p:cNvSpPr>
          <p:nvPr/>
        </p:nvSpPr>
        <p:spPr bwMode="auto">
          <a:xfrm>
            <a:off x="6553200" y="3429000"/>
            <a:ext cx="544513" cy="598488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60"/>
          <p:cNvSpPr>
            <a:spLocks noChangeArrowheads="1"/>
          </p:cNvSpPr>
          <p:nvPr/>
        </p:nvSpPr>
        <p:spPr bwMode="auto">
          <a:xfrm>
            <a:off x="6477000" y="4800600"/>
            <a:ext cx="544513" cy="598488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60"/>
          <p:cNvSpPr>
            <a:spLocks noChangeArrowheads="1"/>
          </p:cNvSpPr>
          <p:nvPr/>
        </p:nvSpPr>
        <p:spPr bwMode="auto">
          <a:xfrm>
            <a:off x="8077200" y="3429000"/>
            <a:ext cx="544513" cy="598488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60" grpId="0" animBg="1"/>
      <p:bldP spid="85060" grpId="1" animBg="1"/>
      <p:bldP spid="85060" grpId="2" animBg="1"/>
      <p:bldP spid="66" grpId="0" animBg="1"/>
      <p:bldP spid="66" grpId="1" animBg="1"/>
      <p:bldP spid="67" grpId="0" animBg="1"/>
      <p:bldP spid="67" grpId="1" animBg="1"/>
      <p:bldP spid="70" grpId="0" animBg="1"/>
      <p:bldP spid="70" grpId="1" animBg="1"/>
      <p:bldP spid="70" grpId="2" animBg="1"/>
      <p:bldP spid="70" grpId="3" animBg="1"/>
      <p:bldP spid="70" grpId="4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2" grpId="3" animBg="1"/>
      <p:bldP spid="72" grpId="4" animBg="1"/>
    </p:bldLst>
  </p:timing>
</p:sld>
</file>

<file path=ppt/theme/theme1.xml><?xml version="1.0" encoding="utf-8"?>
<a:theme xmlns:a="http://schemas.openxmlformats.org/drawingml/2006/main" name="intro">
  <a:themeElements>
    <a:clrScheme name="">
      <a:dk1>
        <a:srgbClr val="5F5F5F"/>
      </a:dk1>
      <a:lt1>
        <a:srgbClr val="FFFFFF"/>
      </a:lt1>
      <a:dk2>
        <a:srgbClr val="000099"/>
      </a:dk2>
      <a:lt2>
        <a:srgbClr val="FFFF00"/>
      </a:lt2>
      <a:accent1>
        <a:srgbClr val="FF9900"/>
      </a:accent1>
      <a:accent2>
        <a:srgbClr val="66CCFF"/>
      </a:accent2>
      <a:accent3>
        <a:srgbClr val="AAAACA"/>
      </a:accent3>
      <a:accent4>
        <a:srgbClr val="DADADA"/>
      </a:accent4>
      <a:accent5>
        <a:srgbClr val="FFCAAA"/>
      </a:accent5>
      <a:accent6>
        <a:srgbClr val="5CB9E7"/>
      </a:accent6>
      <a:hlink>
        <a:srgbClr val="FF0033"/>
      </a:hlink>
      <a:folHlink>
        <a:srgbClr val="969696"/>
      </a:folHlink>
    </a:clrScheme>
    <a:fontScheme name="intr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intr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3922</TotalTime>
  <Words>1828</Words>
  <Application>Microsoft PowerPoint</Application>
  <PresentationFormat>On-screen Show (4:3)</PresentationFormat>
  <Paragraphs>401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intro</vt:lpstr>
      <vt:lpstr>Using Logic Criterion Feasibility to Reduce Test Set Size While Guaranteeing Double Fault Detection</vt:lpstr>
      <vt:lpstr>Return of the HOMs</vt:lpstr>
      <vt:lpstr>Motivation</vt:lpstr>
      <vt:lpstr>Minimal DNF</vt:lpstr>
      <vt:lpstr>Minimal DNF:  SOMs and HOMs</vt:lpstr>
      <vt:lpstr>Lau and Yu’s DNF Fault Hierarchy</vt:lpstr>
      <vt:lpstr>MUTP: Multiple Unique True Points</vt:lpstr>
      <vt:lpstr>CUTPNFP: Corresponding Unique True Point Near False Point Pairs</vt:lpstr>
      <vt:lpstr>MNFP: Multiple Near False Points</vt:lpstr>
      <vt:lpstr>Minimal-MUMCUT Criterion Kaminski/Ammann (ICST 2009)</vt:lpstr>
      <vt:lpstr>First Result:  What About the Double Faults?</vt:lpstr>
      <vt:lpstr>A Closer Look: Role of Infeasibility</vt:lpstr>
      <vt:lpstr>Question:  How to Handle 6 Undetected Double Faults?</vt:lpstr>
      <vt:lpstr>A Look at Some Artifacts</vt:lpstr>
      <vt:lpstr>Case Study Results</vt:lpstr>
      <vt:lpstr>Detecting the LIF-LIF</vt:lpstr>
      <vt:lpstr>Internal Variable Problem</vt:lpstr>
      <vt:lpstr>Minimal DNF in Practice</vt:lpstr>
      <vt:lpstr>How Many Literals?</vt:lpstr>
      <vt:lpstr>Conclusion</vt:lpstr>
      <vt:lpstr>Logic Criteria</vt:lpstr>
      <vt:lpstr>Unique True Points and  Near False Points</vt:lpstr>
      <vt:lpstr>MUTP Criterion  (Chen, Lau, Yu) </vt:lpstr>
      <vt:lpstr>CUTPNFP Criterion (Chen, Lau, Yu) </vt:lpstr>
      <vt:lpstr>MNFP Criterion (Chen, Lau, Yu) </vt:lpstr>
      <vt:lpstr>MUMCUT Criterion (Chen, Lau, Yu) </vt:lpstr>
      <vt:lpstr>Second Result: Dealing with 6 Undetected Double Faults</vt:lpstr>
    </vt:vector>
  </TitlesOfParts>
  <Company>George Mason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Abstraction I</dc:title>
  <dc:creator>IT&amp;E</dc:creator>
  <cp:lastModifiedBy>ITE</cp:lastModifiedBy>
  <cp:revision>150</cp:revision>
  <cp:lastPrinted>2005-09-21T17:32:20Z</cp:lastPrinted>
  <dcterms:created xsi:type="dcterms:W3CDTF">2004-09-23T04:20:43Z</dcterms:created>
  <dcterms:modified xsi:type="dcterms:W3CDTF">2009-04-04T15:37:56Z</dcterms:modified>
</cp:coreProperties>
</file>